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ppt/_rels/presentation.xml.rels" ContentType="application/vnd.openxmlformats-package.relationships+xml"/>
  <Override PartName="/ppt/slideLayouts/_rels/slideLayout2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10.xml.rels" ContentType="application/vnd.openxmlformats-package.relationships+xml"/>
  <Override PartName="/ppt/slideLayouts/_rels/slideLayout16.xml.rels" ContentType="application/vnd.openxmlformats-package.relationships+xml"/>
  <Override PartName="/ppt/slideLayouts/_rels/slideLayout2.xml.rels" ContentType="application/vnd.openxmlformats-package.relationships+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7.xml.rels" ContentType="application/vnd.openxmlformats-package.relationship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21.xml.rels" ContentType="application/vnd.openxmlformats-package.relationships+xml"/>
  <Override PartName="/ppt/slides/_rels/slide18.xml.rels" ContentType="application/vnd.openxmlformats-package.relationships+xml"/>
  <Override PartName="/ppt/slides/_rels/slide46.xml.rels" ContentType="application/vnd.openxmlformats-package.relationships+xml"/>
  <Override PartName="/ppt/slides/_rels/slide2.xml.rels" ContentType="application/vnd.openxmlformats-package.relationships+xml"/>
  <Override PartName="/ppt/slides/_rels/slide40.xml.rels" ContentType="application/vnd.openxmlformats-package.relationships+xml"/>
  <Override PartName="/ppt/slides/_rels/slide34.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4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xml.rels" ContentType="application/vnd.openxmlformats-package.relationships+xml"/>
  <Override PartName="/ppt/slides/_rels/slide42.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37.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9.xml.rels" ContentType="application/vnd.openxmlformats-package.relationships+xml"/>
  <Override PartName="/ppt/slides/_rels/slide47.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44.xml.rels" ContentType="application/vnd.openxmlformats-package.relationships+xml"/>
  <Override PartName="/ppt/slides/_rels/slide38.xml.rels" ContentType="application/vnd.openxmlformats-package.relationships+xml"/>
  <Override PartName="/ppt/slides/_rels/slide7.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slide4.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39.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slide46.xml" ContentType="application/vnd.openxmlformats-officedocument.presentationml.slide+xml"/>
  <Override PartName="/ppt/slides/slide43.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44.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media/image2.png" ContentType="image/png"/>
  <Override PartName="/ppt/media/image1.png" ContentType="image/png"/>
  <Override PartName="/ppt/media/image3.png" ContentType="image/png"/>
  <Override PartName="/ppt/media/image4.png" ContentType="image/png"/>
  <Override PartName="/ppt/media/image6.png" ContentType="image/png"/>
  <Override PartName="/ppt/media/image5.png" ContentType="image/png"/>
  <Override PartName="/ppt/media/image7.png" ContentType="image/png"/>
  <Override PartName="/ppt/media/image8.png" ContentType="image/png"/>
  <Override PartName="/ppt/media/image9.png" ContentType="image/png"/>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20.png" ContentType="image/png"/>
  <Override PartName="/ppt/media/image23.png" ContentType="image/png"/>
  <Override PartName="/ppt/media/image22.png" ContentType="image/png"/>
  <Override PartName="/ppt/media/image24.png" ContentType="image/png"/>
  <Override PartName="/ppt/media/image25.png" ContentType="image/png"/>
  <Override PartName="/ppt/media/image27.png" ContentType="image/png"/>
  <Override PartName="/ppt/media/image26.png" ContentType="image/png"/>
  <Override PartName="/ppt/media/image21.png" ContentType="image/pn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 name="PlaceHolder 2"/>
          <p:cNvSpPr>
            <a:spLocks noGrp="1"/>
          </p:cNvSpPr>
          <p:nvPr>
            <p:ph type="body"/>
          </p:nvPr>
        </p:nvSpPr>
        <p:spPr>
          <a:xfrm>
            <a:off x="729360" y="207900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3"/>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5"/>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 name="PlaceHolder 2"/>
          <p:cNvSpPr>
            <a:spLocks noGrp="1"/>
          </p:cNvSpPr>
          <p:nvPr>
            <p:ph type="body"/>
          </p:nvPr>
        </p:nvSpPr>
        <p:spPr>
          <a:xfrm>
            <a:off x="72936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3"/>
          <p:cNvSpPr>
            <a:spLocks noGrp="1"/>
          </p:cNvSpPr>
          <p:nvPr>
            <p:ph type="body"/>
          </p:nvPr>
        </p:nvSpPr>
        <p:spPr>
          <a:xfrm>
            <a:off x="332892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4"/>
          <p:cNvSpPr>
            <a:spLocks noGrp="1"/>
          </p:cNvSpPr>
          <p:nvPr>
            <p:ph type="body"/>
          </p:nvPr>
        </p:nvSpPr>
        <p:spPr>
          <a:xfrm>
            <a:off x="592848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5"/>
          <p:cNvSpPr>
            <a:spLocks noGrp="1"/>
          </p:cNvSpPr>
          <p:nvPr>
            <p:ph type="body"/>
          </p:nvPr>
        </p:nvSpPr>
        <p:spPr>
          <a:xfrm>
            <a:off x="72936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1" name="PlaceHolder 6"/>
          <p:cNvSpPr>
            <a:spLocks noGrp="1"/>
          </p:cNvSpPr>
          <p:nvPr>
            <p:ph type="body"/>
          </p:nvPr>
        </p:nvSpPr>
        <p:spPr>
          <a:xfrm>
            <a:off x="332892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42" name="PlaceHolder 7"/>
          <p:cNvSpPr>
            <a:spLocks noGrp="1"/>
          </p:cNvSpPr>
          <p:nvPr>
            <p:ph type="body"/>
          </p:nvPr>
        </p:nvSpPr>
        <p:spPr>
          <a:xfrm>
            <a:off x="592848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1" name="PlaceHolder 2"/>
          <p:cNvSpPr>
            <a:spLocks noGrp="1"/>
          </p:cNvSpPr>
          <p:nvPr>
            <p:ph type="subTitle"/>
          </p:nvPr>
        </p:nvSpPr>
        <p:spPr>
          <a:xfrm>
            <a:off x="729360" y="2079000"/>
            <a:ext cx="7688520" cy="2260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 name="PlaceHolder 2"/>
          <p:cNvSpPr>
            <a:spLocks noGrp="1"/>
          </p:cNvSpPr>
          <p:nvPr>
            <p:ph type="body"/>
          </p:nvPr>
        </p:nvSpPr>
        <p:spPr>
          <a:xfrm>
            <a:off x="729360" y="2079000"/>
            <a:ext cx="76885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729360" y="1318680"/>
            <a:ext cx="7688520" cy="2481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subTitle"/>
          </p:nvPr>
        </p:nvSpPr>
        <p:spPr>
          <a:xfrm>
            <a:off x="729360" y="2079000"/>
            <a:ext cx="7688520" cy="2260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4"/>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4"/>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2" name="PlaceHolder 2"/>
          <p:cNvSpPr>
            <a:spLocks noGrp="1"/>
          </p:cNvSpPr>
          <p:nvPr>
            <p:ph type="body"/>
          </p:nvPr>
        </p:nvSpPr>
        <p:spPr>
          <a:xfrm>
            <a:off x="729360" y="207900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3"/>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5"/>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0" name="PlaceHolder 2"/>
          <p:cNvSpPr>
            <a:spLocks noGrp="1"/>
          </p:cNvSpPr>
          <p:nvPr>
            <p:ph type="body"/>
          </p:nvPr>
        </p:nvSpPr>
        <p:spPr>
          <a:xfrm>
            <a:off x="72936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3"/>
          <p:cNvSpPr>
            <a:spLocks noGrp="1"/>
          </p:cNvSpPr>
          <p:nvPr>
            <p:ph type="body"/>
          </p:nvPr>
        </p:nvSpPr>
        <p:spPr>
          <a:xfrm>
            <a:off x="332892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4"/>
          <p:cNvSpPr>
            <a:spLocks noGrp="1"/>
          </p:cNvSpPr>
          <p:nvPr>
            <p:ph type="body"/>
          </p:nvPr>
        </p:nvSpPr>
        <p:spPr>
          <a:xfrm>
            <a:off x="5928480" y="207900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5"/>
          <p:cNvSpPr>
            <a:spLocks noGrp="1"/>
          </p:cNvSpPr>
          <p:nvPr>
            <p:ph type="body"/>
          </p:nvPr>
        </p:nvSpPr>
        <p:spPr>
          <a:xfrm>
            <a:off x="72936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6"/>
          <p:cNvSpPr>
            <a:spLocks noGrp="1"/>
          </p:cNvSpPr>
          <p:nvPr>
            <p:ph type="body"/>
          </p:nvPr>
        </p:nvSpPr>
        <p:spPr>
          <a:xfrm>
            <a:off x="332892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85" name="PlaceHolder 7"/>
          <p:cNvSpPr>
            <a:spLocks noGrp="1"/>
          </p:cNvSpPr>
          <p:nvPr>
            <p:ph type="body"/>
          </p:nvPr>
        </p:nvSpPr>
        <p:spPr>
          <a:xfrm>
            <a:off x="5928480" y="3260160"/>
            <a:ext cx="247536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type="body"/>
          </p:nvPr>
        </p:nvSpPr>
        <p:spPr>
          <a:xfrm>
            <a:off x="729360" y="2079000"/>
            <a:ext cx="76885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3"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729360" y="1318680"/>
            <a:ext cx="7688520" cy="2481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466920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72936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type="body"/>
          </p:nvPr>
        </p:nvSpPr>
        <p:spPr>
          <a:xfrm>
            <a:off x="729360" y="2079000"/>
            <a:ext cx="3751920" cy="226080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4669200" y="326016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29360" y="1318680"/>
            <a:ext cx="7688520" cy="5349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type="body"/>
          </p:nvPr>
        </p:nvSpPr>
        <p:spPr>
          <a:xfrm>
            <a:off x="72936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4669200" y="2079000"/>
            <a:ext cx="3751920" cy="1078200"/>
          </a:xfrm>
          <a:prstGeom prst="rect">
            <a:avLst/>
          </a:prstGeom>
        </p:spPr>
        <p:txBody>
          <a:bodyPr lIns="0" rIns="0" tIns="0" bIns="0">
            <a:normAutofit/>
          </a:bodyPr>
          <a:p>
            <a:endParaRPr b="0" lang="en-US" sz="1400" spc="-1" strike="noStrike">
              <a:solidFill>
                <a:srgbClr val="000000"/>
              </a:solidFill>
              <a:latin typeface="Arial"/>
            </a:endParaRPr>
          </a:p>
        </p:txBody>
      </p:sp>
      <p:sp>
        <p:nvSpPr>
          <p:cNvPr id="27" name="PlaceHolder 4"/>
          <p:cNvSpPr>
            <a:spLocks noGrp="1"/>
          </p:cNvSpPr>
          <p:nvPr>
            <p:ph type="body"/>
          </p:nvPr>
        </p:nvSpPr>
        <p:spPr>
          <a:xfrm>
            <a:off x="729360" y="3260160"/>
            <a:ext cx="7688520" cy="107820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sp>
        <p:nvSpPr>
          <p:cNvPr id="0" name="CustomShape 1"/>
          <p:cNvSpPr/>
          <p:nvPr/>
        </p:nvSpPr>
        <p:spPr>
          <a:xfrm>
            <a:off x="0" y="0"/>
            <a:ext cx="9143640" cy="487440"/>
          </a:xfrm>
          <a:prstGeom prst="rect">
            <a:avLst/>
          </a:prstGeom>
          <a:solidFill>
            <a:schemeClr val="lt1"/>
          </a:solidFill>
          <a:ln>
            <a:noFill/>
          </a:ln>
        </p:spPr>
        <p:style>
          <a:lnRef idx="0"/>
          <a:fillRef idx="0"/>
          <a:effectRef idx="0"/>
          <a:fontRef idx="minor"/>
        </p:style>
      </p:sp>
      <p:grpSp>
        <p:nvGrpSpPr>
          <p:cNvPr id="1" name="Group 2"/>
          <p:cNvGrpSpPr/>
          <p:nvPr/>
        </p:nvGrpSpPr>
        <p:grpSpPr>
          <a:xfrm>
            <a:off x="830520" y="1191600"/>
            <a:ext cx="745200" cy="45360"/>
            <a:chOff x="830520" y="1191600"/>
            <a:chExt cx="745200" cy="45360"/>
          </a:xfrm>
        </p:grpSpPr>
        <p:sp>
          <p:nvSpPr>
            <p:cNvPr id="2"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3"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4" name="PlaceHolder 5"/>
          <p:cNvSpPr>
            <a:spLocks noGrp="1"/>
          </p:cNvSpPr>
          <p:nvPr>
            <p:ph type="title"/>
          </p:nvPr>
        </p:nvSpPr>
        <p:spPr>
          <a:xfrm>
            <a:off x="729360" y="1322280"/>
            <a:ext cx="7687800" cy="1664280"/>
          </a:xfrm>
          <a:prstGeom prst="rect">
            <a:avLst/>
          </a:prstGeom>
        </p:spPr>
        <p:txBody>
          <a:bodyPr tIns="91440" bIns="91440">
            <a:normAutofit/>
          </a:bodyPr>
          <a:p>
            <a:pPr algn="ctr"/>
            <a:r>
              <a:rPr b="0" lang="en-US" sz="4200" spc="-1" strike="noStrike">
                <a:solidFill>
                  <a:srgbClr val="000000"/>
                </a:solidFill>
                <a:latin typeface="Arial"/>
              </a:rPr>
              <a:t>Click to edit the title text format</a:t>
            </a:r>
            <a:endParaRPr b="0" lang="en-US" sz="4200" spc="-1" strike="noStrike">
              <a:solidFill>
                <a:srgbClr val="000000"/>
              </a:solidFill>
              <a:latin typeface="Arial"/>
            </a:endParaRPr>
          </a:p>
        </p:txBody>
      </p:sp>
      <p:sp>
        <p:nvSpPr>
          <p:cNvPr id="5" name="PlaceHolder 6"/>
          <p:cNvSpPr>
            <a:spLocks noGrp="1"/>
          </p:cNvSpPr>
          <p:nvPr>
            <p:ph type="sldNum"/>
          </p:nvPr>
        </p:nvSpPr>
        <p:spPr>
          <a:xfrm>
            <a:off x="8536320" y="4749840"/>
            <a:ext cx="548280" cy="393120"/>
          </a:xfrm>
          <a:prstGeom prst="rect">
            <a:avLst/>
          </a:prstGeom>
        </p:spPr>
        <p:txBody>
          <a:bodyPr tIns="91440" bIns="91440" anchor="ctr">
            <a:normAutofit/>
          </a:bodyPr>
          <a:p>
            <a:pPr algn="r">
              <a:lnSpc>
                <a:spcPct val="100000"/>
              </a:lnSpc>
            </a:pPr>
            <a:fld id="{6858A5AD-1008-497B-BF25-B2CD29DBCC35}" type="slidenum">
              <a:rPr b="0" lang="en-US" sz="1000" spc="-1" strike="noStrike">
                <a:solidFill>
                  <a:srgbClr val="595959"/>
                </a:solidFill>
                <a:latin typeface="Lato"/>
                <a:ea typeface="Lato"/>
              </a:rPr>
              <a:t>&lt;number&gt;</a:t>
            </a:fld>
            <a:endParaRPr b="0" lang="en-US" sz="1000" spc="-1" strike="noStrike">
              <a:latin typeface="Times New Roman"/>
            </a:endParaRPr>
          </a:p>
        </p:txBody>
      </p:sp>
      <p:sp>
        <p:nvSpPr>
          <p:cNvPr id="6"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0" y="0"/>
            <a:ext cx="9143640" cy="487440"/>
          </a:xfrm>
          <a:prstGeom prst="rect">
            <a:avLst/>
          </a:prstGeom>
          <a:solidFill>
            <a:schemeClr val="lt2"/>
          </a:solidFill>
          <a:ln>
            <a:noFill/>
          </a:ln>
        </p:spPr>
        <p:style>
          <a:lnRef idx="0"/>
          <a:fillRef idx="0"/>
          <a:effectRef idx="0"/>
          <a:fontRef idx="minor"/>
        </p:style>
      </p:sp>
      <p:grpSp>
        <p:nvGrpSpPr>
          <p:cNvPr id="44" name="Group 2"/>
          <p:cNvGrpSpPr/>
          <p:nvPr/>
        </p:nvGrpSpPr>
        <p:grpSpPr>
          <a:xfrm>
            <a:off x="830520" y="1191600"/>
            <a:ext cx="745200" cy="45360"/>
            <a:chOff x="830520" y="1191600"/>
            <a:chExt cx="745200" cy="45360"/>
          </a:xfrm>
        </p:grpSpPr>
        <p:sp>
          <p:nvSpPr>
            <p:cNvPr id="45"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46"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47" name="PlaceHolder 5"/>
          <p:cNvSpPr>
            <a:spLocks noGrp="1"/>
          </p:cNvSpPr>
          <p:nvPr>
            <p:ph type="title"/>
          </p:nvPr>
        </p:nvSpPr>
        <p:spPr>
          <a:xfrm>
            <a:off x="729360" y="1318680"/>
            <a:ext cx="7688520" cy="534960"/>
          </a:xfrm>
          <a:prstGeom prst="rect">
            <a:avLst/>
          </a:prstGeom>
        </p:spPr>
        <p:txBody>
          <a:bodyPr tIns="91440" bIns="91440">
            <a:normAutofit fontScale="91000"/>
          </a:bodyPr>
          <a:p>
            <a:pPr algn="ctr"/>
            <a:r>
              <a:rPr b="0" lang="en-US" sz="2600" spc="-1" strike="noStrike">
                <a:solidFill>
                  <a:srgbClr val="000000"/>
                </a:solidFill>
                <a:latin typeface="Arial"/>
              </a:rPr>
              <a:t>Click to edit the title text format</a:t>
            </a:r>
            <a:endParaRPr b="0" lang="en-US" sz="2600" spc="-1" strike="noStrike">
              <a:solidFill>
                <a:srgbClr val="000000"/>
              </a:solidFill>
              <a:latin typeface="Arial"/>
            </a:endParaRPr>
          </a:p>
        </p:txBody>
      </p:sp>
      <p:sp>
        <p:nvSpPr>
          <p:cNvPr id="48" name="PlaceHolder 6"/>
          <p:cNvSpPr>
            <a:spLocks noGrp="1"/>
          </p:cNvSpPr>
          <p:nvPr>
            <p:ph type="body"/>
          </p:nvPr>
        </p:nvSpPr>
        <p:spPr>
          <a:xfrm>
            <a:off x="729360" y="2079000"/>
            <a:ext cx="7688520" cy="2260800"/>
          </a:xfrm>
          <a:prstGeom prst="rect">
            <a:avLst/>
          </a:prstGeom>
        </p:spPr>
        <p:txBody>
          <a:bodyPr tIns="91440" bIns="91440">
            <a:normAutofit/>
          </a:bodyPr>
          <a:p>
            <a:pPr marL="432000" indent="-324000" algn="ctr">
              <a:spcBef>
                <a:spcPts val="1417"/>
              </a:spcBef>
              <a:buClr>
                <a:srgbClr val="000000"/>
              </a:buClr>
              <a:buSzPct val="45000"/>
              <a:buFont typeface="Wingdings" charset="2"/>
              <a:buChar char=""/>
            </a:pPr>
            <a:r>
              <a:rPr b="0" lang="en-US" sz="1300" spc="-1" strike="noStrike">
                <a:solidFill>
                  <a:srgbClr val="000000"/>
                </a:solidFill>
                <a:latin typeface="Arial"/>
              </a:rPr>
              <a:t>Click to edit the outline text format</a:t>
            </a:r>
            <a:endParaRPr b="0" lang="en-US" sz="13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300" spc="-1" strike="noStrike">
                <a:solidFill>
                  <a:srgbClr val="000000"/>
                </a:solidFill>
                <a:latin typeface="Arial"/>
              </a:rPr>
              <a:t>Second Outline Level</a:t>
            </a:r>
            <a:endParaRPr b="0" lang="en-US" sz="13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300" spc="-1" strike="noStrike">
                <a:solidFill>
                  <a:srgbClr val="000000"/>
                </a:solidFill>
                <a:latin typeface="Arial"/>
              </a:rPr>
              <a:t>Third Outline Level</a:t>
            </a:r>
            <a:endParaRPr b="0" lang="en-US" sz="13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300" spc="-1" strike="noStrike">
                <a:solidFill>
                  <a:srgbClr val="000000"/>
                </a:solidFill>
                <a:latin typeface="Arial"/>
              </a:rPr>
              <a:t>Fourth Outline Level</a:t>
            </a:r>
            <a:endParaRPr b="0" lang="en-US" sz="13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300" spc="-1" strike="noStrike">
                <a:solidFill>
                  <a:srgbClr val="000000"/>
                </a:solidFill>
                <a:latin typeface="Arial"/>
              </a:rPr>
              <a:t>Fifth Outline Level</a:t>
            </a:r>
            <a:endParaRPr b="0" lang="en-US" sz="13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300" spc="-1" strike="noStrike">
                <a:solidFill>
                  <a:srgbClr val="000000"/>
                </a:solidFill>
                <a:latin typeface="Arial"/>
              </a:rPr>
              <a:t>Sixth Outline Level</a:t>
            </a:r>
            <a:endParaRPr b="0" lang="en-US" sz="13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300" spc="-1" strike="noStrike">
                <a:solidFill>
                  <a:srgbClr val="000000"/>
                </a:solidFill>
                <a:latin typeface="Arial"/>
              </a:rPr>
              <a:t>Seventh Outline Level</a:t>
            </a:r>
            <a:endParaRPr b="0" lang="en-US" sz="1300" spc="-1" strike="noStrike">
              <a:solidFill>
                <a:srgbClr val="000000"/>
              </a:solidFill>
              <a:latin typeface="Arial"/>
            </a:endParaRPr>
          </a:p>
        </p:txBody>
      </p:sp>
      <p:sp>
        <p:nvSpPr>
          <p:cNvPr id="49" name="PlaceHolder 7"/>
          <p:cNvSpPr>
            <a:spLocks noGrp="1"/>
          </p:cNvSpPr>
          <p:nvPr>
            <p:ph type="sldNum"/>
          </p:nvPr>
        </p:nvSpPr>
        <p:spPr>
          <a:xfrm>
            <a:off x="8536320" y="4749840"/>
            <a:ext cx="548280" cy="393120"/>
          </a:xfrm>
          <a:prstGeom prst="rect">
            <a:avLst/>
          </a:prstGeom>
        </p:spPr>
        <p:txBody>
          <a:bodyPr tIns="91440" bIns="91440" anchor="ctr">
            <a:normAutofit/>
          </a:bodyPr>
          <a:p>
            <a:pPr algn="r">
              <a:lnSpc>
                <a:spcPct val="100000"/>
              </a:lnSpc>
            </a:pPr>
            <a:fld id="{28D54955-C03C-4156-ACD4-EFC137F3C849}" type="slidenum">
              <a:rPr b="0" lang="en-US" sz="1000" spc="-1" strike="noStrike">
                <a:solidFill>
                  <a:srgbClr val="595959"/>
                </a:solidFill>
                <a:latin typeface="Lato"/>
                <a:ea typeface="Lat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5.xml"/>
</Relationships>
</file>

<file path=ppt/slides/_rels/slide3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5.xml"/>
</Relationships>
</file>

<file path=ppt/slides/_rels/slide4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5.xml"/>
</Relationships>
</file>

<file path=ppt/slides/_rels/slide4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5.xml"/>
</Relationships>
</file>

<file path=ppt/slides/_rels/slide4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242280" y="414720"/>
            <a:ext cx="8658720" cy="988560"/>
          </a:xfrm>
          <a:prstGeom prst="rect">
            <a:avLst/>
          </a:prstGeom>
          <a:noFill/>
          <a:ln>
            <a:noFill/>
          </a:ln>
        </p:spPr>
        <p:txBody>
          <a:bodyPr tIns="91440" bIns="91440">
            <a:normAutofit/>
          </a:bodyPr>
          <a:p>
            <a:pPr>
              <a:lnSpc>
                <a:spcPct val="100000"/>
              </a:lnSpc>
            </a:pPr>
            <a:r>
              <a:rPr b="1" lang="en-US" sz="4200" spc="-1" strike="noStrike">
                <a:solidFill>
                  <a:srgbClr val="1a1a1a"/>
                </a:solidFill>
                <a:latin typeface="Raleway"/>
                <a:ea typeface="Raleway"/>
              </a:rPr>
              <a:t>Working with function</a:t>
            </a:r>
            <a:endParaRPr b="0" lang="en-US" sz="4200" spc="-1" strike="noStrike">
              <a:solidFill>
                <a:srgbClr val="000000"/>
              </a:solidFill>
              <a:latin typeface="Arial"/>
            </a:endParaRPr>
          </a:p>
        </p:txBody>
      </p:sp>
      <p:sp>
        <p:nvSpPr>
          <p:cNvPr id="87" name="TextShape 2"/>
          <p:cNvSpPr txBox="1"/>
          <p:nvPr/>
        </p:nvSpPr>
        <p:spPr>
          <a:xfrm>
            <a:off x="727920" y="1598760"/>
            <a:ext cx="7913520" cy="2849400"/>
          </a:xfrm>
          <a:prstGeom prst="rect">
            <a:avLst/>
          </a:prstGeom>
          <a:noFill/>
          <a:ln>
            <a:noFill/>
          </a:ln>
        </p:spPr>
        <p:txBody>
          <a:bodyPr tIns="91440" bIns="91440">
            <a:normAutofit/>
          </a:bodyPr>
          <a:p>
            <a:pPr marL="457200" indent="-329760">
              <a:lnSpc>
                <a:spcPct val="100000"/>
              </a:lnSpc>
              <a:buClr>
                <a:srgbClr val="595959"/>
              </a:buClr>
              <a:buFont typeface="Lato"/>
              <a:buAutoNum type="arabicPeriod"/>
            </a:pPr>
            <a:r>
              <a:rPr b="0" lang="en-US" sz="1600" spc="-1" strike="noStrike">
                <a:solidFill>
                  <a:srgbClr val="595959"/>
                </a:solidFill>
                <a:latin typeface="Lato"/>
                <a:ea typeface="Lato"/>
              </a:rPr>
              <a:t>Introduction</a:t>
            </a:r>
            <a:endParaRPr b="0" lang="en-US" sz="1600" spc="-1" strike="noStrike">
              <a:latin typeface="Arial"/>
            </a:endParaRPr>
          </a:p>
          <a:p>
            <a:pPr marL="457200" indent="-329760">
              <a:lnSpc>
                <a:spcPct val="100000"/>
              </a:lnSpc>
              <a:buClr>
                <a:srgbClr val="595959"/>
              </a:buClr>
              <a:buFont typeface="Lato"/>
              <a:buAutoNum type="arabicPeriod"/>
            </a:pPr>
            <a:r>
              <a:rPr b="0" lang="en-US" sz="1600" spc="-1" strike="noStrike">
                <a:solidFill>
                  <a:srgbClr val="595959"/>
                </a:solidFill>
                <a:latin typeface="Lato"/>
                <a:ea typeface="Lato"/>
              </a:rPr>
              <a:t>Understanding functions</a:t>
            </a:r>
            <a:endParaRPr b="0" lang="en-US" sz="1600" spc="-1" strike="noStrike">
              <a:latin typeface="Arial"/>
            </a:endParaRPr>
          </a:p>
          <a:p>
            <a:pPr marL="457200" indent="-329760">
              <a:lnSpc>
                <a:spcPct val="100000"/>
              </a:lnSpc>
              <a:buClr>
                <a:srgbClr val="595959"/>
              </a:buClr>
              <a:buFont typeface="Lato"/>
              <a:buAutoNum type="arabicPeriod"/>
            </a:pPr>
            <a:r>
              <a:rPr b="0" lang="en-US" sz="1600" spc="-1" strike="noStrike">
                <a:solidFill>
                  <a:srgbClr val="595959"/>
                </a:solidFill>
                <a:latin typeface="Lato"/>
                <a:ea typeface="Lato"/>
              </a:rPr>
              <a:t>Defining function in python</a:t>
            </a:r>
            <a:endParaRPr b="0" lang="en-US" sz="1600" spc="-1" strike="noStrike">
              <a:latin typeface="Arial"/>
            </a:endParaRPr>
          </a:p>
          <a:p>
            <a:pPr marL="457200" indent="-329760">
              <a:lnSpc>
                <a:spcPct val="100000"/>
              </a:lnSpc>
              <a:buClr>
                <a:srgbClr val="595959"/>
              </a:buClr>
              <a:buFont typeface="Lato"/>
              <a:buAutoNum type="arabicPeriod"/>
            </a:pPr>
            <a:r>
              <a:rPr b="0" lang="en-US" sz="1600" spc="-1" strike="noStrike">
                <a:solidFill>
                  <a:srgbClr val="595959"/>
                </a:solidFill>
                <a:latin typeface="Lato"/>
                <a:ea typeface="Lato"/>
              </a:rPr>
              <a:t>Flow of execution in a function call</a:t>
            </a:r>
            <a:endParaRPr b="0" lang="en-US" sz="1600" spc="-1" strike="noStrike">
              <a:latin typeface="Arial"/>
            </a:endParaRPr>
          </a:p>
          <a:p>
            <a:pPr marL="457200" indent="-329760">
              <a:lnSpc>
                <a:spcPct val="100000"/>
              </a:lnSpc>
              <a:buClr>
                <a:srgbClr val="595959"/>
              </a:buClr>
              <a:buFont typeface="Lato"/>
              <a:buAutoNum type="arabicPeriod"/>
            </a:pPr>
            <a:r>
              <a:rPr b="0" lang="en-US" sz="1600" spc="-1" strike="noStrike">
                <a:solidFill>
                  <a:srgbClr val="595959"/>
                </a:solidFill>
                <a:latin typeface="Lato"/>
                <a:ea typeface="Lato"/>
              </a:rPr>
              <a:t>Passing parameters</a:t>
            </a:r>
            <a:endParaRPr b="0" lang="en-US" sz="1600" spc="-1" strike="noStrike">
              <a:latin typeface="Arial"/>
            </a:endParaRPr>
          </a:p>
          <a:p>
            <a:pPr marL="457200" indent="-329760">
              <a:lnSpc>
                <a:spcPct val="100000"/>
              </a:lnSpc>
              <a:buClr>
                <a:srgbClr val="595959"/>
              </a:buClr>
              <a:buFont typeface="Lato"/>
              <a:buAutoNum type="arabicPeriod"/>
            </a:pPr>
            <a:r>
              <a:rPr b="0" lang="en-US" sz="1600" spc="-1" strike="noStrike">
                <a:solidFill>
                  <a:srgbClr val="595959"/>
                </a:solidFill>
                <a:latin typeface="Lato"/>
                <a:ea typeface="Lato"/>
              </a:rPr>
              <a:t>Returning values from function</a:t>
            </a:r>
            <a:endParaRPr b="0" lang="en-US" sz="1600" spc="-1" strike="noStrike">
              <a:latin typeface="Arial"/>
            </a:endParaRPr>
          </a:p>
          <a:p>
            <a:pPr marL="457200" indent="-329760">
              <a:lnSpc>
                <a:spcPct val="100000"/>
              </a:lnSpc>
              <a:buClr>
                <a:srgbClr val="595959"/>
              </a:buClr>
              <a:buFont typeface="Lato"/>
              <a:buAutoNum type="arabicPeriod"/>
            </a:pPr>
            <a:r>
              <a:rPr b="0" lang="en-US" sz="1600" spc="-1" strike="noStrike">
                <a:solidFill>
                  <a:srgbClr val="595959"/>
                </a:solidFill>
                <a:latin typeface="Lato"/>
                <a:ea typeface="Lato"/>
              </a:rPr>
              <a:t>Composition</a:t>
            </a:r>
            <a:endParaRPr b="0" lang="en-US" sz="1600" spc="-1" strike="noStrike">
              <a:latin typeface="Arial"/>
            </a:endParaRPr>
          </a:p>
          <a:p>
            <a:pPr marL="457200" indent="-329760">
              <a:lnSpc>
                <a:spcPct val="100000"/>
              </a:lnSpc>
              <a:buClr>
                <a:srgbClr val="595959"/>
              </a:buClr>
              <a:buFont typeface="Lato"/>
              <a:buAutoNum type="arabicPeriod"/>
            </a:pPr>
            <a:r>
              <a:rPr b="0" lang="en-US" sz="1600" spc="-1" strike="noStrike">
                <a:solidFill>
                  <a:srgbClr val="595959"/>
                </a:solidFill>
                <a:latin typeface="Lato"/>
                <a:ea typeface="Lato"/>
              </a:rPr>
              <a:t>Scope of Variables</a:t>
            </a:r>
            <a:endParaRPr b="0" lang="en-US" sz="1600" spc="-1" strike="noStrike">
              <a:latin typeface="Arial"/>
            </a:endParaRPr>
          </a:p>
        </p:txBody>
      </p:sp>
      <p:sp>
        <p:nvSpPr>
          <p:cNvPr id="88" name="TextShape 3"/>
          <p:cNvSpPr txBox="1"/>
          <p:nvPr/>
        </p:nvSpPr>
        <p:spPr>
          <a:xfrm>
            <a:off x="4480560" y="4023360"/>
            <a:ext cx="4114800" cy="346320"/>
          </a:xfrm>
          <a:prstGeom prst="rect">
            <a:avLst/>
          </a:prstGeom>
          <a:noFill/>
          <a:ln>
            <a:noFill/>
          </a:ln>
        </p:spPr>
        <p:txBody>
          <a:bodyPr lIns="90000" rIns="90000" tIns="45000" bIns="45000">
            <a:noAutofit/>
          </a:bodyPr>
          <a:p>
            <a:r>
              <a:rPr b="0" lang="en-US" sz="1800" spc="-1" strike="noStrike">
                <a:latin typeface="Arial"/>
              </a:rPr>
              <a:t>By : Mohit Bisht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554040" y="57816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Flow of execution in a function call</a:t>
            </a:r>
            <a:endParaRPr b="0" lang="en-US" sz="2600" spc="-1" strike="noStrike">
              <a:solidFill>
                <a:srgbClr val="000000"/>
              </a:solidFill>
              <a:latin typeface="Arial"/>
            </a:endParaRPr>
          </a:p>
        </p:txBody>
      </p:sp>
      <p:sp>
        <p:nvSpPr>
          <p:cNvPr id="105" name="TextShape 2"/>
          <p:cNvSpPr txBox="1"/>
          <p:nvPr/>
        </p:nvSpPr>
        <p:spPr>
          <a:xfrm>
            <a:off x="729360" y="1285920"/>
            <a:ext cx="7688520" cy="369936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Whenever a function call statement is encountered, an execution frame for the called function is created and the control is transferred to it.</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Within the function execution frame the statement in the funcion body are executed and with the return statement or the last statement of the function body, the control return to the statement wherfrom the function is called.</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Program execution begins with first statement of __main__ segment. </a:t>
            </a:r>
            <a:endParaRPr b="0" lang="en-US" sz="1300" spc="-1" strike="noStrike">
              <a:solidFill>
                <a:srgbClr val="000000"/>
              </a:solidFill>
              <a:latin typeface="Arial"/>
            </a:endParaRPr>
          </a:p>
          <a:p>
            <a:pPr marL="457200">
              <a:lnSpc>
                <a:spcPct val="115000"/>
              </a:lnSpc>
              <a:spcBef>
                <a:spcPts val="1199"/>
              </a:spcBef>
              <a:spcAft>
                <a:spcPts val="1199"/>
              </a:spcAft>
            </a:pPr>
            <a:endParaRPr b="0" lang="en-US" sz="1300" spc="-1" strike="noStrike">
              <a:solidFill>
                <a:srgbClr val="000000"/>
              </a:solidFill>
              <a:latin typeface="Arial"/>
            </a:endParaRPr>
          </a:p>
        </p:txBody>
      </p:sp>
      <p:pic>
        <p:nvPicPr>
          <p:cNvPr id="106" name="Google Shape;141;p22" descr=""/>
          <p:cNvPicPr/>
          <p:nvPr/>
        </p:nvPicPr>
        <p:blipFill>
          <a:blip r:embed="rId1"/>
          <a:stretch/>
        </p:blipFill>
        <p:spPr>
          <a:xfrm>
            <a:off x="968040" y="2832840"/>
            <a:ext cx="7211160" cy="21524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727560" y="62640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Example:</a:t>
            </a:r>
            <a:endParaRPr b="0" lang="en-US" sz="2600" spc="-1" strike="noStrike">
              <a:solidFill>
                <a:srgbClr val="000000"/>
              </a:solidFill>
              <a:latin typeface="Arial"/>
            </a:endParaRPr>
          </a:p>
        </p:txBody>
      </p:sp>
      <p:sp>
        <p:nvSpPr>
          <p:cNvPr id="108" name="TextShape 2"/>
          <p:cNvSpPr txBox="1"/>
          <p:nvPr/>
        </p:nvSpPr>
        <p:spPr>
          <a:xfrm>
            <a:off x="727560" y="1285920"/>
            <a:ext cx="7688520" cy="3521160"/>
          </a:xfrm>
          <a:prstGeom prst="rect">
            <a:avLst/>
          </a:prstGeom>
          <a:noFill/>
          <a:ln>
            <a:noFill/>
          </a:ln>
        </p:spPr>
        <p:txBody>
          <a:bodyPr tIns="91440" bIns="91440">
            <a:normAutofit/>
          </a:bodyPr>
          <a:p>
            <a:pPr>
              <a:lnSpc>
                <a:spcPct val="115000"/>
              </a:lnSpc>
            </a:pPr>
            <a:r>
              <a:rPr b="0" lang="en-US" sz="1300" spc="-1" strike="noStrike">
                <a:solidFill>
                  <a:srgbClr val="595959"/>
                </a:solidFill>
                <a:latin typeface="Lato"/>
                <a:ea typeface="Lato"/>
              </a:rPr>
              <a:t>def calcSum(x,y):</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s=x+y</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s</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num1=float(input(“Enter first number: “))</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num2=float(input(“Enter second number: “))</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sum=cal(num1,num2)</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print(“Sum of two given number is : “,sum)</a:t>
            </a: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p:txBody>
      </p:sp>
      <p:pic>
        <p:nvPicPr>
          <p:cNvPr id="109" name="Google Shape;148;p23" descr=""/>
          <p:cNvPicPr/>
          <p:nvPr/>
        </p:nvPicPr>
        <p:blipFill>
          <a:blip r:embed="rId1"/>
          <a:stretch/>
        </p:blipFill>
        <p:spPr>
          <a:xfrm>
            <a:off x="727560" y="2987280"/>
            <a:ext cx="7086240" cy="21560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Google Shape;153;p24" descr=""/>
          <p:cNvPicPr/>
          <p:nvPr/>
        </p:nvPicPr>
        <p:blipFill>
          <a:blip r:embed="rId1"/>
          <a:stretch/>
        </p:blipFill>
        <p:spPr>
          <a:xfrm>
            <a:off x="744120" y="896760"/>
            <a:ext cx="7655400" cy="31582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Google Shape;158;p25" descr=""/>
          <p:cNvPicPr/>
          <p:nvPr/>
        </p:nvPicPr>
        <p:blipFill>
          <a:blip r:embed="rId1"/>
          <a:stretch/>
        </p:blipFill>
        <p:spPr>
          <a:xfrm>
            <a:off x="494640" y="23760"/>
            <a:ext cx="8150040" cy="50954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Google Shape;163;p26" descr=""/>
          <p:cNvPicPr/>
          <p:nvPr/>
        </p:nvPicPr>
        <p:blipFill>
          <a:blip r:embed="rId1"/>
          <a:stretch/>
        </p:blipFill>
        <p:spPr>
          <a:xfrm>
            <a:off x="534240" y="0"/>
            <a:ext cx="8031240" cy="2285640"/>
          </a:xfrm>
          <a:prstGeom prst="rect">
            <a:avLst/>
          </a:prstGeom>
          <a:ln>
            <a:noFill/>
          </a:ln>
        </p:spPr>
      </p:pic>
      <p:pic>
        <p:nvPicPr>
          <p:cNvPr id="113" name="Google Shape;164;p26" descr=""/>
          <p:cNvPicPr/>
          <p:nvPr/>
        </p:nvPicPr>
        <p:blipFill>
          <a:blip r:embed="rId2"/>
          <a:stretch/>
        </p:blipFill>
        <p:spPr>
          <a:xfrm>
            <a:off x="534240" y="2373840"/>
            <a:ext cx="8031240" cy="2400120"/>
          </a:xfrm>
          <a:prstGeom prst="rect">
            <a:avLst/>
          </a:prstGeom>
          <a:ln>
            <a:noFill/>
          </a:ln>
        </p:spPr>
      </p:pic>
      <p:sp>
        <p:nvSpPr>
          <p:cNvPr id="114" name="TextShape 1"/>
          <p:cNvSpPr txBox="1"/>
          <p:nvPr/>
        </p:nvSpPr>
        <p:spPr>
          <a:xfrm>
            <a:off x="207720" y="4493880"/>
            <a:ext cx="8684280" cy="534960"/>
          </a:xfrm>
          <a:prstGeom prst="rect">
            <a:avLst/>
          </a:prstGeom>
          <a:noFill/>
          <a:ln>
            <a:noFill/>
          </a:ln>
        </p:spPr>
        <p:txBody>
          <a:bodyPr tIns="91440" bIns="91440">
            <a:normAutofit fontScale="47000"/>
          </a:bodyPr>
          <a:p>
            <a:pPr>
              <a:lnSpc>
                <a:spcPct val="100000"/>
              </a:lnSpc>
            </a:pPr>
            <a:r>
              <a:rPr b="1" lang="en-US" sz="1940" spc="-1" strike="noStrike">
                <a:solidFill>
                  <a:srgbClr val="1a1a1a"/>
                </a:solidFill>
                <a:latin typeface="Raleway"/>
                <a:ea typeface="Raleway"/>
              </a:rPr>
              <a:t>main.1--&gt;main.2--&gt;main.3--&gt;calcSum.1--&gt;calcSum.2--&gt;main.3--&gt;main.4</a:t>
            </a:r>
            <a:endParaRPr b="0" lang="en-US" sz="19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727560" y="53136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Arguments and Parameters</a:t>
            </a:r>
            <a:endParaRPr b="0" lang="en-US" sz="2600" spc="-1" strike="noStrike">
              <a:solidFill>
                <a:srgbClr val="000000"/>
              </a:solidFill>
              <a:latin typeface="Arial"/>
            </a:endParaRPr>
          </a:p>
        </p:txBody>
      </p:sp>
      <p:sp>
        <p:nvSpPr>
          <p:cNvPr id="116" name="TextShape 2"/>
          <p:cNvSpPr txBox="1"/>
          <p:nvPr/>
        </p:nvSpPr>
        <p:spPr>
          <a:xfrm>
            <a:off x="729360" y="1285920"/>
            <a:ext cx="7688520" cy="385740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Python supports three type of formal argument/parameter.</a:t>
            </a:r>
            <a:endParaRPr b="0" lang="en-US" sz="1300" spc="-1" strike="noStrike">
              <a:solidFill>
                <a:srgbClr val="000000"/>
              </a:solidFill>
              <a:latin typeface="Arial"/>
            </a:endParaRPr>
          </a:p>
          <a:p>
            <a:pPr lvl="1" marL="914400" indent="-298080">
              <a:lnSpc>
                <a:spcPct val="115000"/>
              </a:lnSpc>
              <a:buClr>
                <a:srgbClr val="595959"/>
              </a:buClr>
              <a:buFont typeface="Lato"/>
              <a:buChar char="○"/>
            </a:pPr>
            <a:r>
              <a:rPr b="0" lang="en-US" sz="1100" spc="-1" strike="noStrike">
                <a:solidFill>
                  <a:srgbClr val="595959"/>
                </a:solidFill>
                <a:latin typeface="Lato"/>
                <a:ea typeface="Lato"/>
              </a:rPr>
              <a:t>Positional arguments</a:t>
            </a:r>
            <a:endParaRPr b="0" lang="en-US" sz="1100" spc="-1" strike="noStrike">
              <a:solidFill>
                <a:srgbClr val="000000"/>
              </a:solidFill>
              <a:latin typeface="Arial"/>
            </a:endParaRPr>
          </a:p>
          <a:p>
            <a:pPr lvl="1" marL="914400" indent="-298080">
              <a:lnSpc>
                <a:spcPct val="115000"/>
              </a:lnSpc>
              <a:buClr>
                <a:srgbClr val="595959"/>
              </a:buClr>
              <a:buFont typeface="Lato"/>
              <a:buChar char="○"/>
            </a:pPr>
            <a:r>
              <a:rPr b="0" lang="en-US" sz="1100" spc="-1" strike="noStrike">
                <a:solidFill>
                  <a:srgbClr val="595959"/>
                </a:solidFill>
                <a:latin typeface="Lato"/>
                <a:ea typeface="Lato"/>
              </a:rPr>
              <a:t>Default arguments</a:t>
            </a:r>
            <a:endParaRPr b="0" lang="en-US" sz="1100" spc="-1" strike="noStrike">
              <a:solidFill>
                <a:srgbClr val="000000"/>
              </a:solidFill>
              <a:latin typeface="Arial"/>
            </a:endParaRPr>
          </a:p>
          <a:p>
            <a:pPr lvl="1" marL="914400" indent="-298080">
              <a:lnSpc>
                <a:spcPct val="115000"/>
              </a:lnSpc>
              <a:buClr>
                <a:srgbClr val="595959"/>
              </a:buClr>
              <a:buFont typeface="Lato"/>
              <a:buChar char="○"/>
            </a:pPr>
            <a:r>
              <a:rPr b="0" lang="en-US" sz="1100" spc="-1" strike="noStrike">
                <a:solidFill>
                  <a:srgbClr val="595959"/>
                </a:solidFill>
                <a:latin typeface="Lato"/>
                <a:ea typeface="Lato"/>
              </a:rPr>
              <a:t>Keyword arguments</a:t>
            </a:r>
            <a:endParaRPr b="0" lang="en-US" sz="11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Positional arguments: The arguments must be provided to all the parameters, The value of arguments are matched with parameters</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check(a,b,c):</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The possible function call</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check(1,2,3)</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x=2</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y=3</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check(1,x,y)</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x=1,y=2,z=3</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check(x,y,z)</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729360" y="1305720"/>
            <a:ext cx="7688520" cy="344196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Default arguments: Default values are specified in the function header of function definition.</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interest(p,i,r=0.10): [0.10 is default value for parameter r(rate), If in function call if value of r is                                not provided then it will take default value]</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Function call</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si_int=interest(5400,2) # Third argument  missing.</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si_int=interest(6100,3,0.15) # No arguments are missing</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In function header , any parameter cannot have default value unless all the parameters appearing on its right have their default values.</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interest(p,t,r=1):   #valid</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interest(p,t=100,r):   #invalid</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interest(p=1000,,t=100,r):   #invalid</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interest(p,t=100,,r=1):   #valid</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interest(p=1000,,t=100,,r=1):   #valid</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729360" y="1266120"/>
            <a:ext cx="7688520" cy="307332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Keyword argument: You can write argument in any order while calling function.</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interest(p,i,r): </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interest(r=1,t=6,p-100)</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Multiple type arguments together:</a:t>
            </a:r>
            <a:endParaRPr b="0" lang="en-US" sz="1300" spc="-1" strike="noStrike">
              <a:solidFill>
                <a:srgbClr val="000000"/>
              </a:solidFill>
              <a:latin typeface="Arial"/>
            </a:endParaRPr>
          </a:p>
          <a:p>
            <a:pPr marL="457200">
              <a:lnSpc>
                <a:spcPct val="115000"/>
              </a:lnSpc>
            </a:pPr>
            <a:endParaRPr b="0" lang="en-US" sz="1300" spc="-1" strike="noStrike">
              <a:solidFill>
                <a:srgbClr val="000000"/>
              </a:solidFill>
              <a:latin typeface="Arial"/>
            </a:endParaRPr>
          </a:p>
        </p:txBody>
      </p:sp>
      <p:pic>
        <p:nvPicPr>
          <p:cNvPr id="119" name="Google Shape;182;p29" descr=""/>
          <p:cNvPicPr/>
          <p:nvPr/>
        </p:nvPicPr>
        <p:blipFill>
          <a:blip r:embed="rId1"/>
          <a:stretch/>
        </p:blipFill>
        <p:spPr>
          <a:xfrm>
            <a:off x="729360" y="2223360"/>
            <a:ext cx="8231760" cy="29199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630720" y="60660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R</a:t>
            </a:r>
            <a:r>
              <a:rPr b="1" lang="en-US" sz="2600" spc="-1" strike="noStrike">
                <a:solidFill>
                  <a:srgbClr val="1a1a1a"/>
                </a:solidFill>
                <a:latin typeface="Raleway"/>
                <a:ea typeface="Raleway"/>
              </a:rPr>
              <a:t>e</a:t>
            </a:r>
            <a:r>
              <a:rPr b="1" lang="en-US" sz="2600" spc="-1" strike="noStrike">
                <a:solidFill>
                  <a:srgbClr val="1a1a1a"/>
                </a:solidFill>
                <a:latin typeface="Raleway"/>
                <a:ea typeface="Raleway"/>
              </a:rPr>
              <a:t>t</a:t>
            </a:r>
            <a:r>
              <a:rPr b="1" lang="en-US" sz="2600" spc="-1" strike="noStrike">
                <a:solidFill>
                  <a:srgbClr val="1a1a1a"/>
                </a:solidFill>
                <a:latin typeface="Raleway"/>
                <a:ea typeface="Raleway"/>
              </a:rPr>
              <a:t>u</a:t>
            </a:r>
            <a:r>
              <a:rPr b="1" lang="en-US" sz="2600" spc="-1" strike="noStrike">
                <a:solidFill>
                  <a:srgbClr val="1a1a1a"/>
                </a:solidFill>
                <a:latin typeface="Raleway"/>
                <a:ea typeface="Raleway"/>
              </a:rPr>
              <a:t>r</a:t>
            </a:r>
            <a:r>
              <a:rPr b="1" lang="en-US" sz="2600" spc="-1" strike="noStrike">
                <a:solidFill>
                  <a:srgbClr val="1a1a1a"/>
                </a:solidFill>
                <a:latin typeface="Raleway"/>
                <a:ea typeface="Raleway"/>
              </a:rPr>
              <a:t>n</a:t>
            </a:r>
            <a:r>
              <a:rPr b="1" lang="en-US" sz="2600" spc="-1" strike="noStrike">
                <a:solidFill>
                  <a:srgbClr val="1a1a1a"/>
                </a:solidFill>
                <a:latin typeface="Raleway"/>
                <a:ea typeface="Raleway"/>
              </a:rPr>
              <a:t>i</a:t>
            </a:r>
            <a:r>
              <a:rPr b="1" lang="en-US" sz="2600" spc="-1" strike="noStrike">
                <a:solidFill>
                  <a:srgbClr val="1a1a1a"/>
                </a:solidFill>
                <a:latin typeface="Raleway"/>
                <a:ea typeface="Raleway"/>
              </a:rPr>
              <a:t>n</a:t>
            </a:r>
            <a:r>
              <a:rPr b="1" lang="en-US" sz="2600" spc="-1" strike="noStrike">
                <a:solidFill>
                  <a:srgbClr val="1a1a1a"/>
                </a:solidFill>
                <a:latin typeface="Raleway"/>
                <a:ea typeface="Raleway"/>
              </a:rPr>
              <a:t>g</a:t>
            </a:r>
            <a:r>
              <a:rPr b="1" lang="en-US" sz="2600" spc="-1" strike="noStrike">
                <a:solidFill>
                  <a:srgbClr val="1a1a1a"/>
                </a:solidFill>
                <a:latin typeface="Raleway"/>
                <a:ea typeface="Raleway"/>
              </a:rPr>
              <a:t> </a:t>
            </a:r>
            <a:r>
              <a:rPr b="1" lang="en-US" sz="2600" spc="-1" strike="noStrike">
                <a:solidFill>
                  <a:srgbClr val="1a1a1a"/>
                </a:solidFill>
                <a:latin typeface="Raleway"/>
                <a:ea typeface="Raleway"/>
              </a:rPr>
              <a:t>v</a:t>
            </a:r>
            <a:r>
              <a:rPr b="1" lang="en-US" sz="2600" spc="-1" strike="noStrike">
                <a:solidFill>
                  <a:srgbClr val="1a1a1a"/>
                </a:solidFill>
                <a:latin typeface="Raleway"/>
                <a:ea typeface="Raleway"/>
              </a:rPr>
              <a:t>a</a:t>
            </a:r>
            <a:r>
              <a:rPr b="1" lang="en-US" sz="2600" spc="-1" strike="noStrike">
                <a:solidFill>
                  <a:srgbClr val="1a1a1a"/>
                </a:solidFill>
                <a:latin typeface="Raleway"/>
                <a:ea typeface="Raleway"/>
              </a:rPr>
              <a:t>l</a:t>
            </a:r>
            <a:r>
              <a:rPr b="1" lang="en-US" sz="2600" spc="-1" strike="noStrike">
                <a:solidFill>
                  <a:srgbClr val="1a1a1a"/>
                </a:solidFill>
                <a:latin typeface="Raleway"/>
                <a:ea typeface="Raleway"/>
              </a:rPr>
              <a:t>u</a:t>
            </a:r>
            <a:r>
              <a:rPr b="1" lang="en-US" sz="2600" spc="-1" strike="noStrike">
                <a:solidFill>
                  <a:srgbClr val="1a1a1a"/>
                </a:solidFill>
                <a:latin typeface="Raleway"/>
                <a:ea typeface="Raleway"/>
              </a:rPr>
              <a:t>e</a:t>
            </a:r>
            <a:r>
              <a:rPr b="1" lang="en-US" sz="2600" spc="-1" strike="noStrike">
                <a:solidFill>
                  <a:srgbClr val="1a1a1a"/>
                </a:solidFill>
                <a:latin typeface="Raleway"/>
                <a:ea typeface="Raleway"/>
              </a:rPr>
              <a:t>s</a:t>
            </a:r>
            <a:r>
              <a:rPr b="1" lang="en-US" sz="2600" spc="-1" strike="noStrike">
                <a:solidFill>
                  <a:srgbClr val="1a1a1a"/>
                </a:solidFill>
                <a:latin typeface="Raleway"/>
                <a:ea typeface="Raleway"/>
              </a:rPr>
              <a:t> </a:t>
            </a:r>
            <a:r>
              <a:rPr b="1" lang="en-US" sz="2600" spc="-1" strike="noStrike">
                <a:solidFill>
                  <a:srgbClr val="1a1a1a"/>
                </a:solidFill>
                <a:latin typeface="Raleway"/>
                <a:ea typeface="Raleway"/>
              </a:rPr>
              <a:t>f</a:t>
            </a:r>
            <a:r>
              <a:rPr b="1" lang="en-US" sz="2600" spc="-1" strike="noStrike">
                <a:solidFill>
                  <a:srgbClr val="1a1a1a"/>
                </a:solidFill>
                <a:latin typeface="Raleway"/>
                <a:ea typeface="Raleway"/>
              </a:rPr>
              <a:t>r</a:t>
            </a:r>
            <a:r>
              <a:rPr b="1" lang="en-US" sz="2600" spc="-1" strike="noStrike">
                <a:solidFill>
                  <a:srgbClr val="1a1a1a"/>
                </a:solidFill>
                <a:latin typeface="Raleway"/>
                <a:ea typeface="Raleway"/>
              </a:rPr>
              <a:t>o</a:t>
            </a:r>
            <a:r>
              <a:rPr b="1" lang="en-US" sz="2600" spc="-1" strike="noStrike">
                <a:solidFill>
                  <a:srgbClr val="1a1a1a"/>
                </a:solidFill>
                <a:latin typeface="Raleway"/>
                <a:ea typeface="Raleway"/>
              </a:rPr>
              <a:t>m</a:t>
            </a:r>
            <a:r>
              <a:rPr b="1" lang="en-US" sz="2600" spc="-1" strike="noStrike">
                <a:solidFill>
                  <a:srgbClr val="1a1a1a"/>
                </a:solidFill>
                <a:latin typeface="Raleway"/>
                <a:ea typeface="Raleway"/>
              </a:rPr>
              <a:t> </a:t>
            </a:r>
            <a:r>
              <a:rPr b="1" lang="en-US" sz="2600" spc="-1" strike="noStrike">
                <a:solidFill>
                  <a:srgbClr val="1a1a1a"/>
                </a:solidFill>
                <a:latin typeface="Raleway"/>
                <a:ea typeface="Raleway"/>
              </a:rPr>
              <a:t>f</a:t>
            </a:r>
            <a:r>
              <a:rPr b="1" lang="en-US" sz="2600" spc="-1" strike="noStrike">
                <a:solidFill>
                  <a:srgbClr val="1a1a1a"/>
                </a:solidFill>
                <a:latin typeface="Raleway"/>
                <a:ea typeface="Raleway"/>
              </a:rPr>
              <a:t>u</a:t>
            </a:r>
            <a:r>
              <a:rPr b="1" lang="en-US" sz="2600" spc="-1" strike="noStrike">
                <a:solidFill>
                  <a:srgbClr val="1a1a1a"/>
                </a:solidFill>
                <a:latin typeface="Raleway"/>
                <a:ea typeface="Raleway"/>
              </a:rPr>
              <a:t>n</a:t>
            </a:r>
            <a:r>
              <a:rPr b="1" lang="en-US" sz="2600" spc="-1" strike="noStrike">
                <a:solidFill>
                  <a:srgbClr val="1a1a1a"/>
                </a:solidFill>
                <a:latin typeface="Raleway"/>
                <a:ea typeface="Raleway"/>
              </a:rPr>
              <a:t>c</a:t>
            </a:r>
            <a:r>
              <a:rPr b="1" lang="en-US" sz="2600" spc="-1" strike="noStrike">
                <a:solidFill>
                  <a:srgbClr val="1a1a1a"/>
                </a:solidFill>
                <a:latin typeface="Raleway"/>
                <a:ea typeface="Raleway"/>
              </a:rPr>
              <a:t>t</a:t>
            </a:r>
            <a:r>
              <a:rPr b="1" lang="en-US" sz="2600" spc="-1" strike="noStrike">
                <a:solidFill>
                  <a:srgbClr val="1a1a1a"/>
                </a:solidFill>
                <a:latin typeface="Raleway"/>
                <a:ea typeface="Raleway"/>
              </a:rPr>
              <a:t>i</a:t>
            </a:r>
            <a:r>
              <a:rPr b="1" lang="en-US" sz="2600" spc="-1" strike="noStrike">
                <a:solidFill>
                  <a:srgbClr val="1a1a1a"/>
                </a:solidFill>
                <a:latin typeface="Raleway"/>
                <a:ea typeface="Raleway"/>
              </a:rPr>
              <a:t>o</a:t>
            </a:r>
            <a:r>
              <a:rPr b="1" lang="en-US" sz="2600" spc="-1" strike="noStrike">
                <a:solidFill>
                  <a:srgbClr val="1a1a1a"/>
                </a:solidFill>
                <a:latin typeface="Raleway"/>
                <a:ea typeface="Raleway"/>
              </a:rPr>
              <a:t>n</a:t>
            </a:r>
            <a:r>
              <a:rPr b="1" lang="en-US" sz="2600" spc="-1" strike="noStrike">
                <a:solidFill>
                  <a:srgbClr val="1a1a1a"/>
                </a:solidFill>
                <a:latin typeface="Raleway"/>
                <a:ea typeface="Raleway"/>
              </a:rPr>
              <a:t>s</a:t>
            </a:r>
            <a:endParaRPr b="0" lang="en-US" sz="2600" spc="-1" strike="noStrike">
              <a:solidFill>
                <a:srgbClr val="000000"/>
              </a:solidFill>
              <a:latin typeface="Arial"/>
            </a:endParaRPr>
          </a:p>
        </p:txBody>
      </p:sp>
      <p:sp>
        <p:nvSpPr>
          <p:cNvPr id="121" name="TextShape 2"/>
          <p:cNvSpPr txBox="1"/>
          <p:nvPr/>
        </p:nvSpPr>
        <p:spPr>
          <a:xfrm>
            <a:off x="729360" y="1285920"/>
            <a:ext cx="7688520" cy="385740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There are two type of functions depending upon returning the value.</a:t>
            </a:r>
            <a:endParaRPr b="0" lang="en-US" sz="1300" spc="-1" strike="noStrike">
              <a:solidFill>
                <a:srgbClr val="000000"/>
              </a:solidFill>
              <a:latin typeface="Arial"/>
            </a:endParaRPr>
          </a:p>
          <a:p>
            <a:pPr lvl="1" marL="914400" indent="-298080">
              <a:lnSpc>
                <a:spcPct val="115000"/>
              </a:lnSpc>
              <a:buClr>
                <a:srgbClr val="595959"/>
              </a:buClr>
              <a:buFont typeface="Lato"/>
              <a:buChar char="○"/>
            </a:pPr>
            <a:r>
              <a:rPr b="0" lang="en-US" sz="1100" spc="-1" strike="noStrike">
                <a:solidFill>
                  <a:srgbClr val="595959"/>
                </a:solidFill>
                <a:latin typeface="Lato"/>
                <a:ea typeface="Lato"/>
              </a:rPr>
              <a:t>Functions returning some value (non-void function)</a:t>
            </a:r>
            <a:endParaRPr b="0" lang="en-US" sz="1100" spc="-1" strike="noStrike">
              <a:solidFill>
                <a:srgbClr val="000000"/>
              </a:solidFill>
              <a:latin typeface="Arial"/>
            </a:endParaRPr>
          </a:p>
          <a:p>
            <a:pPr lvl="1" marL="914400" indent="-298080">
              <a:lnSpc>
                <a:spcPct val="115000"/>
              </a:lnSpc>
              <a:buClr>
                <a:srgbClr val="595959"/>
              </a:buClr>
              <a:buFont typeface="Lato"/>
              <a:buChar char="○"/>
            </a:pPr>
            <a:r>
              <a:rPr b="0" lang="en-US" sz="1100" spc="-1" strike="noStrike">
                <a:solidFill>
                  <a:srgbClr val="595959"/>
                </a:solidFill>
                <a:latin typeface="Lato"/>
                <a:ea typeface="Lato"/>
              </a:rPr>
              <a:t>Function not returning any value (void function)</a:t>
            </a:r>
            <a:endParaRPr b="0" lang="en-US" sz="1100" spc="-1" strike="noStrike">
              <a:solidFill>
                <a:srgbClr val="000000"/>
              </a:solidFill>
              <a:latin typeface="Arial"/>
            </a:endParaRPr>
          </a:p>
          <a:p>
            <a:pPr marL="457200" indent="-310680">
              <a:lnSpc>
                <a:spcPct val="115000"/>
              </a:lnSpc>
              <a:buClr>
                <a:srgbClr val="595959"/>
              </a:buClr>
              <a:buFont typeface="Lato"/>
              <a:buChar char="●"/>
            </a:pPr>
            <a:r>
              <a:rPr b="1" lang="en-US" sz="1300" spc="-1" strike="noStrike">
                <a:solidFill>
                  <a:srgbClr val="595959"/>
                </a:solidFill>
                <a:latin typeface="Lato"/>
                <a:ea typeface="Lato"/>
              </a:rPr>
              <a:t>Non Void Function: </a:t>
            </a:r>
            <a:r>
              <a:rPr b="0" lang="en-US" sz="1300" spc="-1" strike="noStrike">
                <a:solidFill>
                  <a:srgbClr val="595959"/>
                </a:solidFill>
                <a:latin typeface="Lato"/>
                <a:ea typeface="Lato"/>
              </a:rPr>
              <a:t>The function that return some computed result in term of a value, The compute value is returned using return statement .Value being returned can be of following form</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A literal</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A variable </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An Expression</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Functions returning the a value are also known as fruitful functions</a:t>
            </a:r>
            <a:endParaRPr b="0" lang="en-US" sz="1300" spc="-1" strike="noStrike">
              <a:solidFill>
                <a:srgbClr val="000000"/>
              </a:solidFill>
              <a:latin typeface="Arial"/>
            </a:endParaRPr>
          </a:p>
          <a:p>
            <a:pPr marL="914400">
              <a:lnSpc>
                <a:spcPct val="115000"/>
              </a:lnSpc>
            </a:pPr>
            <a:endParaRPr b="0" lang="en-US" sz="1300" spc="-1" strike="noStrike">
              <a:solidFill>
                <a:srgbClr val="000000"/>
              </a:solidFill>
              <a:latin typeface="Arial"/>
            </a:endParaRPr>
          </a:p>
          <a:p>
            <a:pPr marL="914400">
              <a:lnSpc>
                <a:spcPct val="115000"/>
              </a:lnSpc>
            </a:pPr>
            <a:endParaRPr b="0" lang="en-US" sz="1300" spc="-1" strike="noStrike">
              <a:solidFill>
                <a:srgbClr val="000000"/>
              </a:solidFill>
              <a:latin typeface="Arial"/>
            </a:endParaRPr>
          </a:p>
          <a:p>
            <a:pPr marL="1371600">
              <a:lnSpc>
                <a:spcPct val="115000"/>
              </a:lnSpc>
            </a:pPr>
            <a:endParaRPr b="0" lang="en-US" sz="1300" spc="-1" strike="noStrike">
              <a:solidFill>
                <a:srgbClr val="000000"/>
              </a:solidFill>
              <a:latin typeface="Arial"/>
            </a:endParaRPr>
          </a:p>
        </p:txBody>
      </p:sp>
      <p:pic>
        <p:nvPicPr>
          <p:cNvPr id="122" name="Google Shape;189;p30" descr=""/>
          <p:cNvPicPr/>
          <p:nvPr/>
        </p:nvPicPr>
        <p:blipFill>
          <a:blip r:embed="rId1"/>
          <a:stretch/>
        </p:blipFill>
        <p:spPr>
          <a:xfrm>
            <a:off x="1045440" y="3408120"/>
            <a:ext cx="7056000" cy="17352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Shape 1"/>
          <p:cNvSpPr txBox="1"/>
          <p:nvPr/>
        </p:nvSpPr>
        <p:spPr>
          <a:xfrm>
            <a:off x="727560" y="56700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Example</a:t>
            </a:r>
            <a:endParaRPr b="0" lang="en-US" sz="2600" spc="-1" strike="noStrike">
              <a:solidFill>
                <a:srgbClr val="000000"/>
              </a:solidFill>
              <a:latin typeface="Arial"/>
            </a:endParaRPr>
          </a:p>
        </p:txBody>
      </p:sp>
      <p:sp>
        <p:nvSpPr>
          <p:cNvPr id="124" name="TextShape 2"/>
          <p:cNvSpPr txBox="1"/>
          <p:nvPr/>
        </p:nvSpPr>
        <p:spPr>
          <a:xfrm>
            <a:off x="296640" y="1285920"/>
            <a:ext cx="8120880" cy="3857400"/>
          </a:xfrm>
          <a:prstGeom prst="rect">
            <a:avLst/>
          </a:prstGeom>
          <a:noFill/>
          <a:ln>
            <a:noFill/>
          </a:ln>
        </p:spPr>
        <p:txBody>
          <a:bodyPr tIns="91440" bIns="91440">
            <a:normAutofit/>
          </a:bodyPr>
          <a:p>
            <a:pPr>
              <a:lnSpc>
                <a:spcPct val="115000"/>
              </a:lnSpc>
            </a:pPr>
            <a:r>
              <a:rPr b="0" lang="en-US" sz="1300" spc="-1" strike="noStrike">
                <a:solidFill>
                  <a:srgbClr val="595959"/>
                </a:solidFill>
                <a:latin typeface="Lato"/>
                <a:ea typeface="Lato"/>
              </a:rPr>
              <a:t>def sum(x,y):</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s=x=y</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s</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result =sum(5,3)       #The returned value from sum() will replace this function call, So result=8</a:t>
            </a: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Other example:</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add_result=sum(5,6) </a:t>
            </a:r>
            <a:r>
              <a:rPr b="0" lang="en-US" sz="1300" spc="-1" strike="noStrike">
                <a:solidFill>
                  <a:srgbClr val="595959"/>
                </a:solidFill>
                <a:latin typeface="Lato"/>
                <a:ea typeface="Lato"/>
              </a:rPr>
              <a:t>	</a:t>
            </a:r>
            <a:r>
              <a:rPr b="0" lang="en-US" sz="1300" spc="-1" strike="noStrike">
                <a:solidFill>
                  <a:srgbClr val="595959"/>
                </a:solidFill>
                <a:latin typeface="Lato"/>
                <a:ea typeface="Lato"/>
              </a:rPr>
              <a:t>#The returned value being used in assignment statement</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print(sum(5,6) )</a:t>
            </a:r>
            <a:r>
              <a:rPr b="0" lang="en-US" sz="1300" spc="-1" strike="noStrike">
                <a:solidFill>
                  <a:srgbClr val="595959"/>
                </a:solidFill>
                <a:latin typeface="Lato"/>
                <a:ea typeface="Lato"/>
              </a:rPr>
              <a:t>	</a:t>
            </a:r>
            <a:r>
              <a:rPr b="0" lang="en-US" sz="1300" spc="-1" strike="noStrike">
                <a:solidFill>
                  <a:srgbClr val="595959"/>
                </a:solidFill>
                <a:latin typeface="Lato"/>
                <a:ea typeface="Lato"/>
              </a:rPr>
              <a:t>#The returned valued being used in print statement</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sum(4,5)&gt;6</a:t>
            </a: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#the returned valued being used in relational expression</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The return statement ends a function execution even if it is in the middle of the function.</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def sum(x,y):</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s=x=y</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s</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print(s)           # This statement is unreachable because sum function end with return</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result =sum(5,3)  </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extShape 1"/>
          <p:cNvSpPr txBox="1"/>
          <p:nvPr/>
        </p:nvSpPr>
        <p:spPr>
          <a:xfrm>
            <a:off x="727560" y="55404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Introduction</a:t>
            </a:r>
            <a:endParaRPr b="0" lang="en-US" sz="2600" spc="-1" strike="noStrike">
              <a:solidFill>
                <a:srgbClr val="000000"/>
              </a:solidFill>
              <a:latin typeface="Arial"/>
            </a:endParaRPr>
          </a:p>
        </p:txBody>
      </p:sp>
      <p:sp>
        <p:nvSpPr>
          <p:cNvPr id="90" name="TextShape 2"/>
          <p:cNvSpPr txBox="1"/>
          <p:nvPr/>
        </p:nvSpPr>
        <p:spPr>
          <a:xfrm>
            <a:off x="727560" y="1644840"/>
            <a:ext cx="7688520" cy="259452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Large program generally avoided because it is difficult to manage big program, Thus large program is broken down into smaller units known as function.</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A function is a block of code which only runs when it is called</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The most important reason to use functions is to make program handling easier as only a small part of the program is dealt with time, thereby avoiding ambiguity.</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Function make a program more readable and understandable to a programmer thereby making program management much easier.</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The idea is to put some commonly or repeatedly done task together and make a function so that instead of writing the same code again and again for different inputs, we can call the function to reuse code contained in it over and over again.</a:t>
            </a:r>
            <a:r>
              <a:rPr b="0" lang="en-US" sz="1300" spc="-1" strike="noStrike">
                <a:solidFill>
                  <a:srgbClr val="40424e"/>
                </a:solidFill>
                <a:highlight>
                  <a:srgbClr val="ffffff"/>
                </a:highlight>
                <a:latin typeface="Arial"/>
                <a:ea typeface="Arial"/>
              </a:rPr>
              <a:t> </a:t>
            </a:r>
            <a:r>
              <a:rPr b="0" lang="en-US" sz="1300" spc="-1" strike="noStrike">
                <a:solidFill>
                  <a:srgbClr val="595959"/>
                </a:solidFill>
                <a:highlight>
                  <a:srgbClr val="ffffff"/>
                </a:highlight>
                <a:latin typeface="Lato"/>
                <a:ea typeface="Lato"/>
              </a:rPr>
              <a:t> </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729360" y="1266120"/>
            <a:ext cx="7688520" cy="3877200"/>
          </a:xfrm>
          <a:prstGeom prst="rect">
            <a:avLst/>
          </a:prstGeom>
          <a:noFill/>
          <a:ln>
            <a:noFill/>
          </a:ln>
        </p:spPr>
        <p:txBody>
          <a:bodyPr tIns="91440" bIns="91440">
            <a:normAutofit fontScale="89000"/>
          </a:bodyPr>
          <a:p>
            <a:pPr marL="457200" indent="-310680">
              <a:lnSpc>
                <a:spcPct val="115000"/>
              </a:lnSpc>
              <a:buClr>
                <a:srgbClr val="595959"/>
              </a:buClr>
              <a:buFont typeface="Lato"/>
              <a:buChar char="●"/>
            </a:pPr>
            <a:r>
              <a:rPr b="1" lang="en-US" sz="1300" spc="-1" strike="noStrike">
                <a:solidFill>
                  <a:srgbClr val="595959"/>
                </a:solidFill>
                <a:latin typeface="Lato"/>
                <a:ea typeface="Lato"/>
              </a:rPr>
              <a:t>Void Function: </a:t>
            </a:r>
            <a:r>
              <a:rPr b="0" lang="en-US" sz="1300" spc="-1" strike="noStrike">
                <a:solidFill>
                  <a:srgbClr val="595959"/>
                </a:solidFill>
                <a:latin typeface="Lato"/>
                <a:ea typeface="Lato"/>
              </a:rPr>
              <a:t>The function perform actions but not return any value, A void function may or may not have return statement but return statement have not value</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Void function called non fruitful funcation</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geet():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print(“hello”)</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or</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geet():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print(“hello”)</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or</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sum(a,b):</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s=a+b</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print(s)</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or</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sum(a,b):</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s=a+b</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print(s)</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729360" y="1285920"/>
            <a:ext cx="7688520" cy="3422160"/>
          </a:xfrm>
          <a:prstGeom prst="rect">
            <a:avLst/>
          </a:prstGeom>
          <a:noFill/>
          <a:ln>
            <a:noFill/>
          </a:ln>
        </p:spPr>
        <p:txBody>
          <a:bodyPr tIns="91440" bIns="91440">
            <a:normAutofit/>
          </a:bodyPr>
          <a:p>
            <a:pPr>
              <a:lnSpc>
                <a:spcPct val="115000"/>
              </a:lnSpc>
            </a:pPr>
            <a:r>
              <a:rPr b="0" lang="en-US" sz="1300" spc="-1" strike="noStrike">
                <a:solidFill>
                  <a:srgbClr val="595959"/>
                </a:solidFill>
                <a:latin typeface="Lato"/>
                <a:ea typeface="Lato"/>
              </a:rPr>
              <a:t>Function call will be not part of any statement, They will be standalone</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greet()</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sum()</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Example:</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def geert():</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print(hello)</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a=greet()</a:t>
            </a:r>
            <a:r>
              <a:rPr b="0" lang="en-US" sz="1300" spc="-1" strike="noStrike">
                <a:solidFill>
                  <a:srgbClr val="595959"/>
                </a:solidFill>
                <a:latin typeface="Lato"/>
                <a:ea typeface="Lato"/>
              </a:rPr>
              <a:t>	</a:t>
            </a:r>
            <a:r>
              <a:rPr b="0" lang="en-US" sz="1300" spc="-1" strike="noStrike">
                <a:solidFill>
                  <a:srgbClr val="595959"/>
                </a:solidFill>
                <a:latin typeface="Lato"/>
                <a:ea typeface="Lato"/>
              </a:rPr>
              <a:t>#Output : hello</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print(a) </a:t>
            </a:r>
            <a:r>
              <a:rPr b="0" lang="en-US" sz="1300" spc="-1" strike="noStrike">
                <a:solidFill>
                  <a:srgbClr val="595959"/>
                </a:solidFill>
                <a:latin typeface="Lato"/>
                <a:ea typeface="Lato"/>
              </a:rPr>
              <a:t>	</a:t>
            </a:r>
            <a:r>
              <a:rPr b="0" lang="en-US" sz="1300" spc="-1" strike="noStrike">
                <a:solidFill>
                  <a:srgbClr val="595959"/>
                </a:solidFill>
                <a:latin typeface="Lato"/>
                <a:ea typeface="Lato"/>
              </a:rPr>
              <a:t>#output: None</a:t>
            </a: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p:txBody>
      </p:sp>
      <p:pic>
        <p:nvPicPr>
          <p:cNvPr id="127" name="Google Shape;206;p33" descr=""/>
          <p:cNvPicPr/>
          <p:nvPr/>
        </p:nvPicPr>
        <p:blipFill>
          <a:blip r:embed="rId1"/>
          <a:stretch/>
        </p:blipFill>
        <p:spPr>
          <a:xfrm>
            <a:off x="729360" y="3224520"/>
            <a:ext cx="7688520" cy="180000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610920" y="60660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Returning multiple value</a:t>
            </a:r>
            <a:endParaRPr b="0" lang="en-US" sz="2600" spc="-1" strike="noStrike">
              <a:solidFill>
                <a:srgbClr val="000000"/>
              </a:solidFill>
              <a:latin typeface="Arial"/>
            </a:endParaRPr>
          </a:p>
        </p:txBody>
      </p:sp>
      <p:sp>
        <p:nvSpPr>
          <p:cNvPr id="129" name="TextShape 2"/>
          <p:cNvSpPr txBox="1"/>
          <p:nvPr/>
        </p:nvSpPr>
        <p:spPr>
          <a:xfrm>
            <a:off x="729360" y="1483560"/>
            <a:ext cx="7688520" cy="336276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Return statement for returning multiple value</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Return value,value,value…..</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Return in form of tuple.</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def squared(x,y,z):</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x*x,y*y,z*z</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t=squared(2,3,4)</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print(t)</a:t>
            </a:r>
            <a:r>
              <a:rPr b="0" lang="en-US" sz="1300" spc="-1" strike="noStrike">
                <a:solidFill>
                  <a:srgbClr val="595959"/>
                </a:solidFill>
                <a:latin typeface="Lato"/>
                <a:ea typeface="Lato"/>
              </a:rPr>
              <a:t>	</a:t>
            </a:r>
            <a:r>
              <a:rPr b="0" lang="en-US" sz="1300" spc="-1" strike="noStrike">
                <a:solidFill>
                  <a:srgbClr val="595959"/>
                </a:solidFill>
                <a:latin typeface="Lato"/>
                <a:ea typeface="Lato"/>
              </a:rPr>
              <a:t>#output: </a:t>
            </a:r>
            <a:r>
              <a:rPr b="0" lang="en-US" sz="1300" spc="-1" strike="noStrike">
                <a:solidFill>
                  <a:srgbClr val="595959"/>
                </a:solidFill>
                <a:latin typeface="Lato"/>
                <a:ea typeface="Lato"/>
              </a:rPr>
              <a:t>	</a:t>
            </a:r>
            <a:r>
              <a:rPr b="0" lang="en-US" sz="1300" spc="-1" strike="noStrike">
                <a:solidFill>
                  <a:srgbClr val="595959"/>
                </a:solidFill>
                <a:latin typeface="Lato"/>
                <a:ea typeface="Lato"/>
              </a:rPr>
              <a:t>(4,9,16)</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or </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t1,t2,t3=squared(2,3,4)</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print(t1)</a:t>
            </a:r>
            <a:r>
              <a:rPr b="0" lang="en-US" sz="1300" spc="-1" strike="noStrike">
                <a:solidFill>
                  <a:srgbClr val="595959"/>
                </a:solidFill>
                <a:latin typeface="Lato"/>
                <a:ea typeface="Lato"/>
              </a:rPr>
              <a:t>	</a:t>
            </a:r>
            <a:r>
              <a:rPr b="0" lang="en-US" sz="1300" spc="-1" strike="noStrike">
                <a:solidFill>
                  <a:srgbClr val="595959"/>
                </a:solidFill>
                <a:latin typeface="Lato"/>
                <a:ea typeface="Lato"/>
              </a:rPr>
              <a:t>#output:</a:t>
            </a:r>
            <a:r>
              <a:rPr b="0" lang="en-US" sz="1300" spc="-1" strike="noStrike">
                <a:solidFill>
                  <a:srgbClr val="595959"/>
                </a:solidFill>
                <a:latin typeface="Lato"/>
                <a:ea typeface="Lato"/>
              </a:rPr>
              <a:t>	</a:t>
            </a:r>
            <a:r>
              <a:rPr b="0" lang="en-US" sz="1300" spc="-1" strike="noStrike">
                <a:solidFill>
                  <a:srgbClr val="595959"/>
                </a:solidFill>
                <a:latin typeface="Lato"/>
                <a:ea typeface="Lato"/>
              </a:rPr>
              <a:t>4</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print(t2)</a:t>
            </a:r>
            <a:r>
              <a:rPr b="0" lang="en-US" sz="1300" spc="-1" strike="noStrike">
                <a:solidFill>
                  <a:srgbClr val="595959"/>
                </a:solidFill>
                <a:latin typeface="Lato"/>
                <a:ea typeface="Lato"/>
              </a:rPr>
              <a:t>	</a:t>
            </a:r>
            <a:r>
              <a:rPr b="0" lang="en-US" sz="1300" spc="-1" strike="noStrike">
                <a:solidFill>
                  <a:srgbClr val="595959"/>
                </a:solidFill>
                <a:latin typeface="Lato"/>
                <a:ea typeface="Lato"/>
              </a:rPr>
              <a:t>#output:</a:t>
            </a:r>
            <a:r>
              <a:rPr b="0" lang="en-US" sz="1300" spc="-1" strike="noStrike">
                <a:solidFill>
                  <a:srgbClr val="595959"/>
                </a:solidFill>
                <a:latin typeface="Lato"/>
                <a:ea typeface="Lato"/>
              </a:rPr>
              <a:t>	</a:t>
            </a:r>
            <a:r>
              <a:rPr b="0" lang="en-US" sz="1300" spc="-1" strike="noStrike">
                <a:solidFill>
                  <a:srgbClr val="595959"/>
                </a:solidFill>
                <a:latin typeface="Lato"/>
                <a:ea typeface="Lato"/>
              </a:rPr>
              <a:t>9</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print(t3)</a:t>
            </a:r>
            <a:r>
              <a:rPr b="0" lang="en-US" sz="1300" spc="-1" strike="noStrike">
                <a:solidFill>
                  <a:srgbClr val="595959"/>
                </a:solidFill>
                <a:latin typeface="Lato"/>
                <a:ea typeface="Lato"/>
              </a:rPr>
              <a:t>	</a:t>
            </a:r>
            <a:r>
              <a:rPr b="0" lang="en-US" sz="1300" spc="-1" strike="noStrike">
                <a:solidFill>
                  <a:srgbClr val="595959"/>
                </a:solidFill>
                <a:latin typeface="Lato"/>
                <a:ea typeface="Lato"/>
              </a:rPr>
              <a:t>#output:</a:t>
            </a:r>
            <a:r>
              <a:rPr b="0" lang="en-US" sz="1300" spc="-1" strike="noStrike">
                <a:solidFill>
                  <a:srgbClr val="595959"/>
                </a:solidFill>
                <a:latin typeface="Lato"/>
                <a:ea typeface="Lato"/>
              </a:rPr>
              <a:t>	</a:t>
            </a:r>
            <a:r>
              <a:rPr b="0" lang="en-US" sz="1300" spc="-1" strike="noStrike">
                <a:solidFill>
                  <a:srgbClr val="595959"/>
                </a:solidFill>
                <a:latin typeface="Lato"/>
                <a:ea typeface="Lato"/>
              </a:rPr>
              <a:t>16</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610920" y="60660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Composition</a:t>
            </a:r>
            <a:endParaRPr b="0" lang="en-US" sz="2600" spc="-1" strike="noStrike">
              <a:solidFill>
                <a:srgbClr val="000000"/>
              </a:solidFill>
              <a:latin typeface="Arial"/>
            </a:endParaRPr>
          </a:p>
        </p:txBody>
      </p:sp>
      <p:sp>
        <p:nvSpPr>
          <p:cNvPr id="131" name="TextShape 2"/>
          <p:cNvSpPr txBox="1"/>
          <p:nvPr/>
        </p:nvSpPr>
        <p:spPr>
          <a:xfrm>
            <a:off x="729360" y="1483560"/>
            <a:ext cx="7688520" cy="284832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Composition in general refers to using an expression as part of a larger expression or a statement as a part of larger statement.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Example:</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-Arithmetic expression</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greater((4+5),(3+4))</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-Logical expression</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test(a or b)</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-Function call</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int(str(52))</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int(str(52)+str(10))</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630720" y="56700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Scope of variables</a:t>
            </a:r>
            <a:endParaRPr b="0" lang="en-US" sz="2600" spc="-1" strike="noStrike">
              <a:solidFill>
                <a:srgbClr val="000000"/>
              </a:solidFill>
              <a:latin typeface="Arial"/>
            </a:endParaRPr>
          </a:p>
        </p:txBody>
      </p:sp>
      <p:sp>
        <p:nvSpPr>
          <p:cNvPr id="133" name="TextShape 2"/>
          <p:cNvSpPr txBox="1"/>
          <p:nvPr/>
        </p:nvSpPr>
        <p:spPr>
          <a:xfrm>
            <a:off x="729360" y="1365120"/>
            <a:ext cx="7688520" cy="352116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Scope rules of a language are the rules that decide, in which part of the program, a particular piece of code or data item would be know and can be accessed therein.</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Example:</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Suppose you are touring historical monuments. To visit a monuments you have to buy tickets, you buy ticket </a:t>
            </a:r>
            <a:r>
              <a:rPr b="1" lang="en-US" sz="1300" spc="-1" strike="noStrike">
                <a:solidFill>
                  <a:srgbClr val="595959"/>
                </a:solidFill>
                <a:latin typeface="Lato"/>
                <a:ea typeface="Lato"/>
              </a:rPr>
              <a:t>(Ticket1) </a:t>
            </a:r>
            <a:r>
              <a:rPr b="0" lang="en-US" sz="1300" spc="-1" strike="noStrike">
                <a:solidFill>
                  <a:srgbClr val="595959"/>
                </a:solidFill>
                <a:latin typeface="Lato"/>
                <a:ea typeface="Lato"/>
              </a:rPr>
              <a:t>to go monument A. As long as you are inside monument A your </a:t>
            </a:r>
            <a:r>
              <a:rPr b="1" lang="en-US" sz="1300" spc="-1" strike="noStrike">
                <a:solidFill>
                  <a:srgbClr val="595959"/>
                </a:solidFill>
                <a:latin typeface="Lato"/>
                <a:ea typeface="Lato"/>
              </a:rPr>
              <a:t>Ticket1 </a:t>
            </a:r>
            <a:r>
              <a:rPr b="0" lang="en-US" sz="1300" spc="-1" strike="noStrike">
                <a:solidFill>
                  <a:srgbClr val="595959"/>
                </a:solidFill>
                <a:latin typeface="Lato"/>
                <a:ea typeface="Lato"/>
              </a:rPr>
              <a:t>is valid. But movement you come out from monument A validity of </a:t>
            </a:r>
            <a:r>
              <a:rPr b="1" lang="en-US" sz="1300" spc="-1" strike="noStrike">
                <a:solidFill>
                  <a:srgbClr val="595959"/>
                </a:solidFill>
                <a:latin typeface="Lato"/>
                <a:ea typeface="Lato"/>
              </a:rPr>
              <a:t>Ticket1 </a:t>
            </a:r>
            <a:r>
              <a:rPr b="0" lang="en-US" sz="1300" spc="-1" strike="noStrike">
                <a:solidFill>
                  <a:srgbClr val="595959"/>
                </a:solidFill>
                <a:latin typeface="Lato"/>
                <a:ea typeface="Lato"/>
              </a:rPr>
              <a:t>is over. You can’t visit another monument with Ticket1. To visit monument B you need buy another ticket(</a:t>
            </a:r>
            <a:r>
              <a:rPr b="1" lang="en-US" sz="1300" spc="-1" strike="noStrike">
                <a:solidFill>
                  <a:srgbClr val="595959"/>
                </a:solidFill>
                <a:latin typeface="Lato"/>
                <a:ea typeface="Lato"/>
              </a:rPr>
              <a:t>Ticket2) </a:t>
            </a:r>
            <a:r>
              <a:rPr b="0" lang="en-US" sz="1300" spc="-1" strike="noStrike">
                <a:solidFill>
                  <a:srgbClr val="595959"/>
                </a:solidFill>
                <a:latin typeface="Lato"/>
                <a:ea typeface="Lato"/>
              </a:rPr>
              <a:t>So we can say scope of </a:t>
            </a:r>
            <a:r>
              <a:rPr b="1" lang="en-US" sz="1300" spc="-1" strike="noStrike">
                <a:solidFill>
                  <a:srgbClr val="595959"/>
                </a:solidFill>
                <a:latin typeface="Lato"/>
                <a:ea typeface="Lato"/>
              </a:rPr>
              <a:t>Ticket1 </a:t>
            </a:r>
            <a:r>
              <a:rPr b="0" lang="en-US" sz="1300" spc="-1" strike="noStrike">
                <a:solidFill>
                  <a:srgbClr val="595959"/>
                </a:solidFill>
                <a:latin typeface="Lato"/>
                <a:ea typeface="Lato"/>
              </a:rPr>
              <a:t>is monument A and scope of </a:t>
            </a:r>
            <a:r>
              <a:rPr b="1" lang="en-US" sz="1300" spc="-1" strike="noStrike">
                <a:solidFill>
                  <a:srgbClr val="595959"/>
                </a:solidFill>
                <a:latin typeface="Lato"/>
                <a:ea typeface="Lato"/>
              </a:rPr>
              <a:t>Ticket2 </a:t>
            </a:r>
            <a:r>
              <a:rPr b="0" lang="en-US" sz="1300" spc="-1" strike="noStrike">
                <a:solidFill>
                  <a:srgbClr val="595959"/>
                </a:solidFill>
                <a:latin typeface="Lato"/>
                <a:ea typeface="Lato"/>
              </a:rPr>
              <a:t>is monument B.</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1" lang="en-US" sz="1300" spc="-1" strike="noStrike">
                <a:solidFill>
                  <a:srgbClr val="595959"/>
                </a:solidFill>
                <a:latin typeface="Lato"/>
                <a:ea typeface="Lato"/>
              </a:rPr>
              <a:t>Ticket1 ----&gt; Monument A</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1" lang="en-US" sz="1300" spc="-1" strike="noStrike">
                <a:solidFill>
                  <a:srgbClr val="595959"/>
                </a:solidFill>
                <a:latin typeface="Lato"/>
                <a:ea typeface="Lato"/>
              </a:rPr>
              <a:t>Ticket2 ----&gt; Monument B</a:t>
            </a:r>
            <a:r>
              <a:rPr b="1" lang="en-US" sz="1300" spc="-1" strike="noStrike">
                <a:solidFill>
                  <a:srgbClr val="595959"/>
                </a:solidFill>
                <a:latin typeface="Lato"/>
                <a:ea typeface="Lato"/>
              </a:rPr>
              <a:t>	</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Suppose there is another type of ticket (</a:t>
            </a:r>
            <a:r>
              <a:rPr b="1" lang="en-US" sz="1300" spc="-1" strike="noStrike">
                <a:solidFill>
                  <a:srgbClr val="595959"/>
                </a:solidFill>
                <a:latin typeface="Lato"/>
                <a:ea typeface="Lato"/>
              </a:rPr>
              <a:t>Ticket3) </a:t>
            </a:r>
            <a:r>
              <a:rPr b="0" lang="en-US" sz="1300" spc="-1" strike="noStrike">
                <a:solidFill>
                  <a:srgbClr val="595959"/>
                </a:solidFill>
                <a:latin typeface="Lato"/>
                <a:ea typeface="Lato"/>
              </a:rPr>
              <a:t>city based ticket using which you can visit all the monuments of city. So we can say </a:t>
            </a:r>
            <a:r>
              <a:rPr b="1" lang="en-US" sz="1300" spc="-1" strike="noStrike">
                <a:solidFill>
                  <a:srgbClr val="595959"/>
                </a:solidFill>
                <a:latin typeface="Lato"/>
                <a:ea typeface="Lato"/>
              </a:rPr>
              <a:t>Ticket3  </a:t>
            </a:r>
            <a:r>
              <a:rPr b="0" lang="en-US" sz="1300" spc="-1" strike="noStrike">
                <a:solidFill>
                  <a:srgbClr val="595959"/>
                </a:solidFill>
                <a:latin typeface="Lato"/>
                <a:ea typeface="Lato"/>
              </a:rPr>
              <a:t>have scope of all monument in city including  monument A and B.</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1" lang="en-US" sz="1300" spc="-1" strike="noStrike">
                <a:solidFill>
                  <a:srgbClr val="595959"/>
                </a:solidFill>
                <a:latin typeface="Lato"/>
                <a:ea typeface="Lato"/>
              </a:rPr>
              <a:t>Ticket3 ----&gt; All monuments in city</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729360" y="415440"/>
            <a:ext cx="7688520" cy="4727520"/>
          </a:xfrm>
          <a:prstGeom prst="rect">
            <a:avLst/>
          </a:prstGeom>
          <a:noFill/>
          <a:ln>
            <a:noFill/>
          </a:ln>
        </p:spPr>
        <p:txBody>
          <a:bodyPr tIns="91440" bIns="91440">
            <a:normAutofit fontScale="82000"/>
          </a:bodyPr>
          <a:p>
            <a:pPr marL="457200" indent="-310680">
              <a:lnSpc>
                <a:spcPct val="115000"/>
              </a:lnSpc>
              <a:buClr>
                <a:srgbClr val="595959"/>
              </a:buClr>
              <a:buFont typeface="Lato"/>
              <a:buChar char="●"/>
            </a:pPr>
            <a:r>
              <a:rPr b="0" lang="en-US" sz="1300" spc="-1" strike="noStrike">
                <a:solidFill>
                  <a:srgbClr val="595959"/>
                </a:solidFill>
                <a:latin typeface="Lato"/>
                <a:ea typeface="Lato"/>
              </a:rPr>
              <a:t>In program we can say that scope refer to part of program within which different name or variable have access.</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In python there are two type of scope </a:t>
            </a:r>
            <a:r>
              <a:rPr b="1" lang="en-US" sz="1300" spc="-1" strike="noStrike">
                <a:solidFill>
                  <a:srgbClr val="595959"/>
                </a:solidFill>
                <a:latin typeface="Lato"/>
                <a:ea typeface="Lato"/>
              </a:rPr>
              <a:t>Global </a:t>
            </a:r>
            <a:r>
              <a:rPr b="0" lang="en-US" sz="1300" spc="-1" strike="noStrike">
                <a:solidFill>
                  <a:srgbClr val="595959"/>
                </a:solidFill>
                <a:latin typeface="Lato"/>
                <a:ea typeface="Lato"/>
              </a:rPr>
              <a:t>and </a:t>
            </a:r>
            <a:r>
              <a:rPr b="1" lang="en-US" sz="1300" spc="-1" strike="noStrike">
                <a:solidFill>
                  <a:srgbClr val="595959"/>
                </a:solidFill>
                <a:latin typeface="Lato"/>
                <a:ea typeface="Lato"/>
              </a:rPr>
              <a:t>Local</a:t>
            </a:r>
            <a:r>
              <a:rPr b="0" lang="en-US" sz="1300" spc="-1" strike="noStrike">
                <a:solidFill>
                  <a:srgbClr val="595959"/>
                </a:solidFill>
                <a:latin typeface="Lato"/>
                <a:ea typeface="Lato"/>
              </a:rPr>
              <a:t>.</a:t>
            </a:r>
            <a:endParaRPr b="0" lang="en-US" sz="1300" spc="-1" strike="noStrike">
              <a:solidFill>
                <a:srgbClr val="000000"/>
              </a:solidFill>
              <a:latin typeface="Arial"/>
            </a:endParaRPr>
          </a:p>
          <a:p>
            <a:pPr marL="457200">
              <a:lnSpc>
                <a:spcPct val="115000"/>
              </a:lnSpc>
              <a:spcBef>
                <a:spcPts val="1199"/>
              </a:spcBef>
            </a:pPr>
            <a:endParaRPr b="0" lang="en-US" sz="1300" spc="-1" strike="noStrike">
              <a:solidFill>
                <a:srgbClr val="000000"/>
              </a:solidFill>
              <a:latin typeface="Arial"/>
            </a:endParaRPr>
          </a:p>
          <a:p>
            <a:pPr marL="457200" indent="-310680">
              <a:lnSpc>
                <a:spcPct val="115000"/>
              </a:lnSpc>
              <a:spcBef>
                <a:spcPts val="1199"/>
              </a:spcBef>
              <a:buClr>
                <a:srgbClr val="595959"/>
              </a:buClr>
              <a:buFont typeface="Lato"/>
              <a:buChar char="●"/>
            </a:pPr>
            <a:r>
              <a:rPr b="1" lang="en-US" sz="1300" spc="-1" strike="noStrike">
                <a:solidFill>
                  <a:srgbClr val="595959"/>
                </a:solidFill>
                <a:latin typeface="Lato"/>
                <a:ea typeface="Lato"/>
              </a:rPr>
              <a:t>Global Scope: </a:t>
            </a:r>
            <a:r>
              <a:rPr b="0" lang="en-US" sz="1300" spc="-1" strike="noStrike">
                <a:solidFill>
                  <a:srgbClr val="595959"/>
                </a:solidFill>
                <a:latin typeface="Lato"/>
                <a:ea typeface="Lato"/>
              </a:rPr>
              <a:t>A name declared in top level program (__main__) of a program is said to have Global scope and is usable inside whole program and block.</a:t>
            </a:r>
            <a:endParaRPr b="0" lang="en-US" sz="1300" spc="-1" strike="noStrike">
              <a:solidFill>
                <a:srgbClr val="000000"/>
              </a:solidFill>
              <a:latin typeface="Arial"/>
            </a:endParaRPr>
          </a:p>
          <a:p>
            <a:pPr marL="457200" indent="-310680">
              <a:lnSpc>
                <a:spcPct val="115000"/>
              </a:lnSpc>
              <a:buClr>
                <a:srgbClr val="595959"/>
              </a:buClr>
              <a:buFont typeface="Lato"/>
              <a:buChar char="●"/>
            </a:pPr>
            <a:r>
              <a:rPr b="1" lang="en-US" sz="1300" spc="-1" strike="noStrike">
                <a:solidFill>
                  <a:srgbClr val="595959"/>
                </a:solidFill>
                <a:latin typeface="Lato"/>
                <a:ea typeface="Lato"/>
              </a:rPr>
              <a:t>Local Scope: </a:t>
            </a:r>
            <a:r>
              <a:rPr b="0" lang="en-US" sz="1300" spc="-1" strike="noStrike">
                <a:solidFill>
                  <a:srgbClr val="595959"/>
                </a:solidFill>
                <a:latin typeface="Lato"/>
                <a:ea typeface="Lato"/>
              </a:rPr>
              <a:t>A name declare inside function body is said to have Local scope , It can be used inside function only.</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Example:</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cal(x,y):</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z=x+y</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z</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num1=int(input(“Enter first number: “))</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num2=int(input(“Enter second number: “))</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sum=cal(num1,num2)</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print(“Addition : “,sum)</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Num1,num2,sum ----&gt;Global scope</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x,y,z-----&gt; Local scope</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Variable defined outside function is Global variable. Inside function is Local variable.</a:t>
            </a:r>
            <a:endParaRPr b="0" lang="en-US" sz="1300" spc="-1" strike="noStrike">
              <a:solidFill>
                <a:srgbClr val="000000"/>
              </a:solidFill>
              <a:latin typeface="Arial"/>
            </a:endParaRPr>
          </a:p>
          <a:p>
            <a:pPr marL="457200">
              <a:lnSpc>
                <a:spcPct val="115000"/>
              </a:lnSpc>
            </a:pP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The lifetime of variable is time for which a variable lives in memory, For Global variable  lifetime is entire run of program, For local variables, lifetime is function run</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727560" y="52740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Name Resolution</a:t>
            </a:r>
            <a:endParaRPr b="0" lang="en-US" sz="2600" spc="-1" strike="noStrike">
              <a:solidFill>
                <a:srgbClr val="000000"/>
              </a:solidFill>
              <a:latin typeface="Arial"/>
            </a:endParaRPr>
          </a:p>
        </p:txBody>
      </p:sp>
      <p:sp>
        <p:nvSpPr>
          <p:cNvPr id="136" name="TextShape 2"/>
          <p:cNvSpPr txBox="1"/>
          <p:nvPr/>
        </p:nvSpPr>
        <p:spPr>
          <a:xfrm>
            <a:off x="729360" y="1325520"/>
            <a:ext cx="7688520" cy="3560760"/>
          </a:xfrm>
          <a:prstGeom prst="rect">
            <a:avLst/>
          </a:prstGeom>
          <a:noFill/>
          <a:ln>
            <a:noFill/>
          </a:ln>
        </p:spPr>
        <p:txBody>
          <a:bodyPr tIns="91440" bIns="91440">
            <a:normAutofit fontScale="93000"/>
          </a:bodyPr>
          <a:p>
            <a:pPr>
              <a:lnSpc>
                <a:spcPct val="115000"/>
              </a:lnSpc>
            </a:pPr>
            <a:r>
              <a:rPr b="0" lang="en-US" sz="1300" spc="-1" strike="noStrike">
                <a:solidFill>
                  <a:srgbClr val="595959"/>
                </a:solidFill>
                <a:latin typeface="Lato"/>
                <a:ea typeface="Lato"/>
              </a:rPr>
              <a:t>For every name within a program i.e. when you access a variable from within a program or function, Python follows name resolution rule also know as LEGB rule.</a:t>
            </a:r>
            <a:endParaRPr b="0" lang="en-US" sz="1300" spc="-1" strike="noStrike">
              <a:solidFill>
                <a:srgbClr val="000000"/>
              </a:solidFill>
              <a:latin typeface="Arial"/>
            </a:endParaRPr>
          </a:p>
          <a:p>
            <a:pPr marL="457200" indent="-310680">
              <a:lnSpc>
                <a:spcPct val="115000"/>
              </a:lnSpc>
              <a:spcBef>
                <a:spcPts val="1199"/>
              </a:spcBef>
              <a:buClr>
                <a:srgbClr val="595959"/>
              </a:buClr>
              <a:buFont typeface="Lato"/>
              <a:buAutoNum type="arabicPeriod"/>
            </a:pPr>
            <a:r>
              <a:rPr b="0" lang="en-US" sz="1300" spc="-1" strike="noStrike">
                <a:solidFill>
                  <a:srgbClr val="595959"/>
                </a:solidFill>
                <a:latin typeface="Lato"/>
                <a:ea typeface="Lato"/>
              </a:rPr>
              <a:t>It checks within its Local environment (LEGB) (or local namespace) if it has a variable within same name, if yes, Python uses its value, If not then below  next below step.</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Python now checks the Enclosing (nested function)environment (LEGB) (e.g, if whether there is a variable with the same name; if Yes, Python uses its value, If not then below next step follows.</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Python now check the Global environment(LEGB) whether there is a variable with the same name, if Yes, Python uses its value, If not, then below next step follows.</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Python check its Built-in environment(LEGB) that contains all built-in variable and function of python, if there is a variable with same name;  If Yes, Python uses its value.</a:t>
            </a:r>
            <a:endParaRPr b="0" lang="en-US" sz="1300" spc="-1" strike="noStrike">
              <a:solidFill>
                <a:srgbClr val="000000"/>
              </a:solidFill>
              <a:latin typeface="Arial"/>
            </a:endParaRPr>
          </a:p>
          <a:p>
            <a:pPr>
              <a:lnSpc>
                <a:spcPct val="115000"/>
              </a:lnSpc>
              <a:spcBef>
                <a:spcPts val="1199"/>
              </a:spcBef>
            </a:pPr>
            <a:r>
              <a:rPr b="0" lang="en-US" sz="1300" spc="-1" strike="noStrike">
                <a:solidFill>
                  <a:srgbClr val="595959"/>
                </a:solidFill>
                <a:latin typeface="Lato"/>
                <a:ea typeface="Lato"/>
              </a:rPr>
              <a:t>	</a:t>
            </a:r>
            <a:r>
              <a:rPr b="0" lang="en-US" sz="1300" spc="-1" strike="noStrike">
                <a:solidFill>
                  <a:srgbClr val="595959"/>
                </a:solidFill>
                <a:latin typeface="Lato"/>
                <a:ea typeface="Lato"/>
              </a:rPr>
              <a:t>Otherwise Python would report the error.</a:t>
            </a:r>
            <a:endParaRPr b="0" lang="en-US" sz="1300" spc="-1" strike="noStrike">
              <a:solidFill>
                <a:srgbClr val="000000"/>
              </a:solidFill>
              <a:latin typeface="Arial"/>
            </a:endParaRPr>
          </a:p>
          <a:p>
            <a:pPr>
              <a:lnSpc>
                <a:spcPct val="115000"/>
              </a:lnSpc>
              <a:spcBef>
                <a:spcPts val="1199"/>
              </a:spcBef>
            </a:pPr>
            <a:r>
              <a:rPr b="0" lang="en-US" sz="1300" spc="-1" strike="noStrike">
                <a:solidFill>
                  <a:srgbClr val="595959"/>
                </a:solidFill>
                <a:latin typeface="Lato"/>
                <a:ea typeface="Lato"/>
              </a:rPr>
              <a:t>	</a:t>
            </a:r>
            <a:r>
              <a:rPr b="0" lang="en-US" sz="1300" spc="-1" strike="noStrike">
                <a:solidFill>
                  <a:srgbClr val="595959"/>
                </a:solidFill>
                <a:latin typeface="Lato"/>
                <a:ea typeface="Lato"/>
              </a:rPr>
              <a:t>Name &lt;variable&gt; not defined.</a:t>
            </a:r>
            <a:endParaRPr b="0" lang="en-US" sz="1300" spc="-1" strike="noStrike">
              <a:solidFill>
                <a:srgbClr val="000000"/>
              </a:solidFill>
              <a:latin typeface="Arial"/>
            </a:endParaRPr>
          </a:p>
          <a:p>
            <a:pPr>
              <a:lnSpc>
                <a:spcPct val="115000"/>
              </a:lnSpc>
              <a:spcBef>
                <a:spcPts val="1199"/>
              </a:spcBef>
              <a:spcAft>
                <a:spcPts val="1199"/>
              </a:spcAft>
            </a:pP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610920" y="60660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LEGB rule of namespace scope</a:t>
            </a:r>
            <a:endParaRPr b="0" lang="en-US" sz="2600" spc="-1" strike="noStrike">
              <a:solidFill>
                <a:srgbClr val="000000"/>
              </a:solidFill>
              <a:latin typeface="Arial"/>
            </a:endParaRPr>
          </a:p>
        </p:txBody>
      </p:sp>
      <p:sp>
        <p:nvSpPr>
          <p:cNvPr id="138" name="CustomShape 2"/>
          <p:cNvSpPr/>
          <p:nvPr/>
        </p:nvSpPr>
        <p:spPr>
          <a:xfrm>
            <a:off x="1436040" y="1514160"/>
            <a:ext cx="6683760" cy="315900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1" lang="en-US" sz="1400" spc="-1" strike="noStrike">
                <a:solidFill>
                  <a:srgbClr val="000000"/>
                </a:solidFill>
                <a:latin typeface="Arial"/>
                <a:ea typeface="Arial"/>
              </a:rPr>
              <a:t>Built in Namespace  </a:t>
            </a:r>
            <a:r>
              <a:rPr b="1" lang="en-US" sz="1900" spc="-1" strike="noStrike">
                <a:solidFill>
                  <a:srgbClr val="000000"/>
                </a:solidFill>
                <a:latin typeface="Arial"/>
                <a:ea typeface="Arial"/>
              </a:rPr>
              <a:t>4 </a:t>
            </a: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a:p>
            <a:pPr>
              <a:lnSpc>
                <a:spcPct val="100000"/>
              </a:lnSpc>
            </a:pPr>
            <a:endParaRPr b="0" lang="en-US" sz="1900" spc="-1" strike="noStrike">
              <a:latin typeface="Arial"/>
            </a:endParaRPr>
          </a:p>
        </p:txBody>
      </p:sp>
      <p:sp>
        <p:nvSpPr>
          <p:cNvPr id="139" name="CustomShape 3"/>
          <p:cNvSpPr/>
          <p:nvPr/>
        </p:nvSpPr>
        <p:spPr>
          <a:xfrm>
            <a:off x="1853640" y="2010240"/>
            <a:ext cx="6004800" cy="2323440"/>
          </a:xfrm>
          <a:prstGeom prst="roundRect">
            <a:avLst>
              <a:gd name="adj" fmla="val 16667"/>
            </a:avLst>
          </a:prstGeom>
          <a:solidFill>
            <a:srgbClr val="f6b26b"/>
          </a:solidFill>
          <a:ln w="9360">
            <a:solidFill>
              <a:schemeClr val="dk2"/>
            </a:solidFill>
            <a:round/>
          </a:ln>
        </p:spPr>
        <p:style>
          <a:lnRef idx="0"/>
          <a:fillRef idx="0"/>
          <a:effectRef idx="0"/>
          <a:fontRef idx="minor"/>
        </p:style>
        <p:txBody>
          <a:bodyPr tIns="91440" bIns="91440" anchor="ctr">
            <a:noAutofit/>
          </a:bodyPr>
          <a:p>
            <a:pPr>
              <a:lnSpc>
                <a:spcPct val="100000"/>
              </a:lnSpc>
            </a:pPr>
            <a:r>
              <a:rPr b="1" lang="en-US" sz="1400" spc="-1" strike="noStrike">
                <a:solidFill>
                  <a:srgbClr val="000000"/>
                </a:solidFill>
                <a:latin typeface="Arial"/>
                <a:ea typeface="Arial"/>
              </a:rPr>
              <a:t>Global namespace </a:t>
            </a:r>
            <a:r>
              <a:rPr b="1" lang="en-US" sz="1700" spc="-1" strike="noStrike">
                <a:solidFill>
                  <a:srgbClr val="000000"/>
                </a:solidFill>
                <a:latin typeface="Arial"/>
                <a:ea typeface="Arial"/>
              </a:rPr>
              <a:t>3</a:t>
            </a:r>
            <a:endParaRPr b="0" lang="en-US" sz="1700" spc="-1" strike="noStrike">
              <a:latin typeface="Arial"/>
            </a:endParaRPr>
          </a:p>
          <a:p>
            <a:pPr>
              <a:lnSpc>
                <a:spcPct val="100000"/>
              </a:lnSpc>
            </a:pPr>
            <a:endParaRPr b="0" lang="en-US" sz="1700" spc="-1" strike="noStrike">
              <a:latin typeface="Arial"/>
            </a:endParaRPr>
          </a:p>
          <a:p>
            <a:pPr>
              <a:lnSpc>
                <a:spcPct val="100000"/>
              </a:lnSpc>
            </a:pPr>
            <a:endParaRPr b="0" lang="en-US" sz="1700" spc="-1" strike="noStrike">
              <a:latin typeface="Arial"/>
            </a:endParaRPr>
          </a:p>
          <a:p>
            <a:pPr>
              <a:lnSpc>
                <a:spcPct val="100000"/>
              </a:lnSpc>
            </a:pPr>
            <a:endParaRPr b="0" lang="en-US" sz="1700" spc="-1" strike="noStrike">
              <a:latin typeface="Arial"/>
            </a:endParaRPr>
          </a:p>
          <a:p>
            <a:pPr>
              <a:lnSpc>
                <a:spcPct val="100000"/>
              </a:lnSpc>
            </a:pPr>
            <a:endParaRPr b="0" lang="en-US" sz="1700" spc="-1" strike="noStrike">
              <a:latin typeface="Arial"/>
            </a:endParaRPr>
          </a:p>
          <a:p>
            <a:pPr>
              <a:lnSpc>
                <a:spcPct val="100000"/>
              </a:lnSpc>
            </a:pPr>
            <a:endParaRPr b="0" lang="en-US" sz="1700" spc="-1" strike="noStrike">
              <a:latin typeface="Arial"/>
            </a:endParaRPr>
          </a:p>
          <a:p>
            <a:pPr>
              <a:lnSpc>
                <a:spcPct val="100000"/>
              </a:lnSpc>
            </a:pPr>
            <a:endParaRPr b="0" lang="en-US" sz="1700" spc="-1" strike="noStrike">
              <a:latin typeface="Arial"/>
            </a:endParaRPr>
          </a:p>
          <a:p>
            <a:pPr>
              <a:lnSpc>
                <a:spcPct val="100000"/>
              </a:lnSpc>
            </a:pPr>
            <a:endParaRPr b="0" lang="en-US" sz="1700" spc="-1" strike="noStrike">
              <a:latin typeface="Arial"/>
            </a:endParaRPr>
          </a:p>
          <a:p>
            <a:pPr>
              <a:lnSpc>
                <a:spcPct val="100000"/>
              </a:lnSpc>
            </a:pPr>
            <a:r>
              <a:rPr b="0" lang="en-US" sz="1400" spc="-1" strike="noStrike">
                <a:solidFill>
                  <a:srgbClr val="000000"/>
                </a:solidFill>
                <a:latin typeface="Arial"/>
                <a:ea typeface="Arial"/>
              </a:rPr>
              <a:t> </a:t>
            </a:r>
            <a:endParaRPr b="0" lang="en-US" sz="1400" spc="-1" strike="noStrike">
              <a:latin typeface="Arial"/>
            </a:endParaRPr>
          </a:p>
        </p:txBody>
      </p:sp>
      <p:sp>
        <p:nvSpPr>
          <p:cNvPr id="140" name="CustomShape 4"/>
          <p:cNvSpPr/>
          <p:nvPr/>
        </p:nvSpPr>
        <p:spPr>
          <a:xfrm>
            <a:off x="2532600" y="2571840"/>
            <a:ext cx="4803840" cy="1501200"/>
          </a:xfrm>
          <a:prstGeom prst="roundRect">
            <a:avLst>
              <a:gd name="adj" fmla="val 16667"/>
            </a:avLst>
          </a:prstGeom>
          <a:solidFill>
            <a:srgbClr val="e06666"/>
          </a:solidFill>
          <a:ln w="9360">
            <a:solidFill>
              <a:schemeClr val="dk2"/>
            </a:solidFill>
            <a:round/>
          </a:ln>
        </p:spPr>
        <p:style>
          <a:lnRef idx="0"/>
          <a:fillRef idx="0"/>
          <a:effectRef idx="0"/>
          <a:fontRef idx="minor"/>
        </p:style>
        <p:txBody>
          <a:bodyPr tIns="91440" bIns="91440" anchor="ctr">
            <a:noAutofit/>
          </a:bodyPr>
          <a:p>
            <a:pPr>
              <a:lnSpc>
                <a:spcPct val="100000"/>
              </a:lnSpc>
            </a:pPr>
            <a:r>
              <a:rPr b="1" lang="en-US" sz="1400" spc="-1" strike="noStrike">
                <a:solidFill>
                  <a:srgbClr val="000000"/>
                </a:solidFill>
                <a:latin typeface="Arial"/>
                <a:ea typeface="Arial"/>
              </a:rPr>
              <a:t>Enclosing namespace</a:t>
            </a:r>
            <a:r>
              <a:rPr b="1" lang="en-US" sz="1700" spc="-1" strike="noStrike">
                <a:solidFill>
                  <a:srgbClr val="000000"/>
                </a:solidFill>
                <a:latin typeface="Arial"/>
                <a:ea typeface="Arial"/>
              </a:rPr>
              <a:t> 2</a:t>
            </a:r>
            <a:endParaRPr b="0" lang="en-US" sz="1700" spc="-1" strike="noStrike">
              <a:latin typeface="Arial"/>
            </a:endParaRPr>
          </a:p>
          <a:p>
            <a:pPr>
              <a:lnSpc>
                <a:spcPct val="100000"/>
              </a:lnSpc>
            </a:pPr>
            <a:endParaRPr b="0" lang="en-US" sz="1700" spc="-1" strike="noStrike">
              <a:latin typeface="Arial"/>
            </a:endParaRPr>
          </a:p>
          <a:p>
            <a:pPr>
              <a:lnSpc>
                <a:spcPct val="100000"/>
              </a:lnSpc>
            </a:pPr>
            <a:endParaRPr b="0" lang="en-US" sz="1700" spc="-1" strike="noStrike">
              <a:latin typeface="Arial"/>
            </a:endParaRPr>
          </a:p>
          <a:p>
            <a:pPr>
              <a:lnSpc>
                <a:spcPct val="100000"/>
              </a:lnSpc>
            </a:pPr>
            <a:endParaRPr b="0" lang="en-US" sz="1700" spc="-1" strike="noStrike">
              <a:latin typeface="Arial"/>
            </a:endParaRPr>
          </a:p>
          <a:p>
            <a:pPr>
              <a:lnSpc>
                <a:spcPct val="100000"/>
              </a:lnSpc>
            </a:pPr>
            <a:endParaRPr b="0" lang="en-US" sz="1700" spc="-1" strike="noStrike">
              <a:latin typeface="Arial"/>
            </a:endParaRPr>
          </a:p>
        </p:txBody>
      </p:sp>
      <p:sp>
        <p:nvSpPr>
          <p:cNvPr id="141" name="CustomShape 5"/>
          <p:cNvSpPr/>
          <p:nvPr/>
        </p:nvSpPr>
        <p:spPr>
          <a:xfrm>
            <a:off x="3472560" y="3106800"/>
            <a:ext cx="3080520" cy="704520"/>
          </a:xfrm>
          <a:prstGeom prst="roundRect">
            <a:avLst>
              <a:gd name="adj" fmla="val 16667"/>
            </a:avLst>
          </a:prstGeom>
          <a:solidFill>
            <a:srgbClr val="8e7cc3"/>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L</a:t>
            </a:r>
            <a:r>
              <a:rPr b="1" lang="en-US" sz="1400" spc="-1" strike="noStrike">
                <a:solidFill>
                  <a:srgbClr val="000000"/>
                </a:solidFill>
                <a:latin typeface="Arial"/>
                <a:ea typeface="Arial"/>
              </a:rPr>
              <a:t>ocal namespace </a:t>
            </a:r>
            <a:r>
              <a:rPr b="1" lang="en-US" sz="1700" spc="-1" strike="noStrike">
                <a:solidFill>
                  <a:srgbClr val="000000"/>
                </a:solidFill>
                <a:latin typeface="Arial"/>
                <a:ea typeface="Arial"/>
              </a:rPr>
              <a:t>1</a:t>
            </a:r>
            <a:endParaRPr b="0" lang="en-US" sz="1700" spc="-1" strike="noStrike">
              <a:latin typeface="Arial"/>
            </a:endParaRPr>
          </a:p>
          <a:p>
            <a:pPr>
              <a:lnSpc>
                <a:spcPct val="100000"/>
              </a:lnSpc>
            </a:pP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727560" y="50940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Example:</a:t>
            </a:r>
            <a:endParaRPr b="0" lang="en-US" sz="2600" spc="-1" strike="noStrike">
              <a:solidFill>
                <a:srgbClr val="000000"/>
              </a:solidFill>
              <a:latin typeface="Arial"/>
            </a:endParaRPr>
          </a:p>
        </p:txBody>
      </p:sp>
      <p:sp>
        <p:nvSpPr>
          <p:cNvPr id="143" name="TextShape 2"/>
          <p:cNvSpPr txBox="1"/>
          <p:nvPr/>
        </p:nvSpPr>
        <p:spPr>
          <a:xfrm>
            <a:off x="729360" y="1409760"/>
            <a:ext cx="7688520" cy="3142080"/>
          </a:xfrm>
          <a:prstGeom prst="rect">
            <a:avLst/>
          </a:prstGeom>
          <a:noFill/>
          <a:ln>
            <a:noFill/>
          </a:ln>
        </p:spPr>
        <p:txBody>
          <a:bodyPr tIns="91440" bIns="91440">
            <a:normAutofit/>
          </a:bodyPr>
          <a:p>
            <a:pPr>
              <a:lnSpc>
                <a:spcPct val="115000"/>
              </a:lnSpc>
            </a:pPr>
            <a:r>
              <a:rPr b="0" lang="en-US" sz="1300" spc="-1" strike="noStrike">
                <a:solidFill>
                  <a:srgbClr val="595959"/>
                </a:solidFill>
                <a:latin typeface="Lato"/>
                <a:ea typeface="Lato"/>
              </a:rPr>
              <a:t>def cal (x,y):</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s=x+y</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1" lang="en-US" sz="1300" spc="-1" strike="noStrike">
                <a:solidFill>
                  <a:srgbClr val="595959"/>
                </a:solidFill>
                <a:highlight>
                  <a:srgbClr val="ffff00"/>
                </a:highlight>
                <a:latin typeface="Lato"/>
                <a:ea typeface="Lato"/>
              </a:rPr>
              <a:t>print(num1)        </a:t>
            </a:r>
            <a:endParaRPr b="0" lang="en-US" sz="1300" spc="-1" strike="noStrike">
              <a:solidFill>
                <a:srgbClr val="000000"/>
              </a:solidFill>
              <a:latin typeface="Arial"/>
            </a:endParaRPr>
          </a:p>
          <a:p>
            <a:pPr>
              <a:lnSpc>
                <a:spcPct val="115000"/>
              </a:lnSpc>
            </a:pPr>
            <a:r>
              <a:rPr b="0" lang="en-US" sz="1300" spc="-1" strike="noStrike">
                <a:solidFill>
                  <a:srgbClr val="595959"/>
                </a:solidFill>
                <a:highlight>
                  <a:srgbClr val="ffff00"/>
                </a:highlight>
                <a:latin typeface="Lato"/>
                <a:ea typeface="Lato"/>
              </a:rPr>
              <a:t>	</a:t>
            </a:r>
            <a:r>
              <a:rPr b="0" lang="en-US" sz="1300" spc="-1" strike="noStrike">
                <a:solidFill>
                  <a:srgbClr val="595959"/>
                </a:solidFill>
                <a:highlight>
                  <a:srgbClr val="ffff00"/>
                </a:highlight>
                <a:latin typeface="Lato"/>
                <a:ea typeface="Lato"/>
              </a:rPr>
              <a:t>return s</a:t>
            </a:r>
            <a:endParaRPr b="0" lang="en-US" sz="1300" spc="-1" strike="noStrike">
              <a:solidFill>
                <a:srgbClr val="000000"/>
              </a:solidFill>
              <a:latin typeface="Arial"/>
            </a:endParaRPr>
          </a:p>
          <a:p>
            <a:pPr>
              <a:lnSpc>
                <a:spcPct val="115000"/>
              </a:lnSpc>
            </a:pPr>
            <a:r>
              <a:rPr b="0" lang="en-US" sz="1300" spc="-1" strike="noStrike">
                <a:solidFill>
                  <a:srgbClr val="595959"/>
                </a:solidFill>
                <a:highlight>
                  <a:srgbClr val="ffff00"/>
                </a:highlight>
                <a:latin typeface="Lato"/>
                <a:ea typeface="Lato"/>
              </a:rPr>
              <a:t>num1=int(input(“Enter the first number: ))</a:t>
            </a:r>
            <a:endParaRPr b="0" lang="en-US" sz="1300" spc="-1" strike="noStrike">
              <a:solidFill>
                <a:srgbClr val="000000"/>
              </a:solidFill>
              <a:latin typeface="Arial"/>
            </a:endParaRPr>
          </a:p>
          <a:p>
            <a:pPr>
              <a:lnSpc>
                <a:spcPct val="115000"/>
              </a:lnSpc>
            </a:pPr>
            <a:r>
              <a:rPr b="0" lang="en-US" sz="1300" spc="-1" strike="noStrike">
                <a:solidFill>
                  <a:srgbClr val="595959"/>
                </a:solidFill>
                <a:highlight>
                  <a:srgbClr val="ffff00"/>
                </a:highlight>
                <a:latin typeface="Lato"/>
                <a:ea typeface="Lato"/>
              </a:rPr>
              <a:t>num2=int(input(“Enter the second number: ))</a:t>
            </a:r>
            <a:endParaRPr b="0" lang="en-US" sz="1300" spc="-1" strike="noStrike">
              <a:solidFill>
                <a:srgbClr val="000000"/>
              </a:solidFill>
              <a:latin typeface="Arial"/>
            </a:endParaRPr>
          </a:p>
          <a:p>
            <a:pPr>
              <a:lnSpc>
                <a:spcPct val="115000"/>
              </a:lnSpc>
            </a:pPr>
            <a:r>
              <a:rPr b="0" lang="en-US" sz="1300" spc="-1" strike="noStrike">
                <a:solidFill>
                  <a:srgbClr val="595959"/>
                </a:solidFill>
                <a:highlight>
                  <a:srgbClr val="ffff00"/>
                </a:highlight>
                <a:latin typeface="Lato"/>
                <a:ea typeface="Lato"/>
              </a:rPr>
              <a:t>sum=cal(num1,num2)</a:t>
            </a:r>
            <a:endParaRPr b="0" lang="en-US" sz="1300" spc="-1" strike="noStrike">
              <a:solidFill>
                <a:srgbClr val="000000"/>
              </a:solidFill>
              <a:latin typeface="Arial"/>
            </a:endParaRPr>
          </a:p>
          <a:p>
            <a:pPr>
              <a:lnSpc>
                <a:spcPct val="115000"/>
              </a:lnSpc>
            </a:pPr>
            <a:r>
              <a:rPr b="0" lang="en-US" sz="1300" spc="-1" strike="noStrike">
                <a:solidFill>
                  <a:srgbClr val="595959"/>
                </a:solidFill>
                <a:highlight>
                  <a:srgbClr val="ffff00"/>
                </a:highlight>
                <a:latin typeface="Lato"/>
                <a:ea typeface="Lato"/>
              </a:rPr>
              <a:t>print(sum)</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highlight>
                  <a:srgbClr val="ffff00"/>
                </a:highlight>
                <a:latin typeface="Lato"/>
                <a:ea typeface="Lato"/>
              </a:rPr>
              <a:t>Python will first check the local environment cal(),num1 is not found there</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highlight>
                  <a:srgbClr val="ffff00"/>
                </a:highlight>
                <a:latin typeface="Lato"/>
                <a:ea typeface="Lato"/>
              </a:rPr>
              <a:t>There is not enclosing environment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highlight>
                  <a:srgbClr val="ffff00"/>
                </a:highlight>
                <a:latin typeface="Lato"/>
                <a:ea typeface="Lato"/>
              </a:rPr>
              <a:t>Python check Global environment, Python find num1 and print same</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563400" y="530280"/>
            <a:ext cx="8020080" cy="534960"/>
          </a:xfrm>
          <a:prstGeom prst="rect">
            <a:avLst/>
          </a:prstGeom>
          <a:noFill/>
          <a:ln>
            <a:noFill/>
          </a:ln>
        </p:spPr>
        <p:txBody>
          <a:bodyPr tIns="91440" bIns="91440">
            <a:normAutofit fontScale="30000"/>
          </a:bodyPr>
          <a:p>
            <a:pPr>
              <a:lnSpc>
                <a:spcPct val="100000"/>
              </a:lnSpc>
            </a:pPr>
            <a:r>
              <a:rPr b="1" lang="en-US" sz="2600" spc="-1" strike="noStrike">
                <a:solidFill>
                  <a:srgbClr val="1a1a1a"/>
                </a:solidFill>
                <a:latin typeface="Raleway"/>
                <a:ea typeface="Raleway"/>
              </a:rPr>
              <a:t>Mutable/Immutable properties of passed data object</a:t>
            </a:r>
            <a:endParaRPr b="0" lang="en-US" sz="2600" spc="-1" strike="noStrike">
              <a:solidFill>
                <a:srgbClr val="000000"/>
              </a:solidFill>
              <a:latin typeface="Arial"/>
            </a:endParaRPr>
          </a:p>
        </p:txBody>
      </p:sp>
      <p:sp>
        <p:nvSpPr>
          <p:cNvPr id="145" name="TextShape 2"/>
          <p:cNvSpPr txBox="1"/>
          <p:nvPr/>
        </p:nvSpPr>
        <p:spPr>
          <a:xfrm>
            <a:off x="563400" y="1438560"/>
            <a:ext cx="7854120" cy="290088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Python’s variables are not storage containers, rather Python variable  are like memory reference they refer to the memory address where the value is stored.</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Depending upon the mutability/immutability of its data type, a variable behaves differently.</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If variable is immutable type then any change in its value will also change memory address it is referring </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If variable is mutable type then any change in the value of mutable type will not change the memory address of the variable.</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txBox="1"/>
          <p:nvPr/>
        </p:nvSpPr>
        <p:spPr>
          <a:xfrm>
            <a:off x="727560" y="63144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Understanding function</a:t>
            </a:r>
            <a:endParaRPr b="0" lang="en-US" sz="2600" spc="-1" strike="noStrike">
              <a:solidFill>
                <a:srgbClr val="000000"/>
              </a:solidFill>
              <a:latin typeface="Arial"/>
            </a:endParaRPr>
          </a:p>
        </p:txBody>
      </p:sp>
      <p:sp>
        <p:nvSpPr>
          <p:cNvPr id="92" name="TextShape 2"/>
          <p:cNvSpPr txBox="1"/>
          <p:nvPr/>
        </p:nvSpPr>
        <p:spPr>
          <a:xfrm>
            <a:off x="729360" y="1315440"/>
            <a:ext cx="8163360" cy="3827880"/>
          </a:xfrm>
          <a:prstGeom prst="rect">
            <a:avLst/>
          </a:prstGeom>
          <a:noFill/>
          <a:ln>
            <a:noFill/>
          </a:ln>
        </p:spPr>
        <p:txBody>
          <a:bodyPr tIns="91440" bIns="91440">
            <a:normAutofit fontScale="81000"/>
          </a:bodyPr>
          <a:p>
            <a:pPr marL="457200" indent="-310680">
              <a:lnSpc>
                <a:spcPct val="115000"/>
              </a:lnSpc>
              <a:buClr>
                <a:srgbClr val="595959"/>
              </a:buClr>
              <a:buFont typeface="Lato"/>
              <a:buChar char="●"/>
            </a:pPr>
            <a:r>
              <a:rPr b="0" lang="en-US" sz="1300" spc="-1" strike="noStrike">
                <a:solidFill>
                  <a:srgbClr val="595959"/>
                </a:solidFill>
                <a:latin typeface="Lato"/>
                <a:ea typeface="Lato"/>
              </a:rPr>
              <a:t>To understand the function let’s take below example of polynomials is Mathematics.</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2x^2</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For x=1, 2*1*1=2</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For x=2,2*2*2=8</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For x=3,2*3*3=18</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and so on</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Now if we represent above polynomials as below</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f(x)=2*x^2</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The we can say(from above calculations):</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f(1)=2</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f(2)=8</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f(3)=18</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The notation f(x)=2*x^2 terms as “function” where f is function ,x is its arguments and 2*x^2 the       functionality it perform.</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On similarly line programming language also support functions, Functions in programing language have below components.</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Arguments</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Functionality</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result</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155880" y="287280"/>
            <a:ext cx="8668800" cy="5310360"/>
          </a:xfrm>
          <a:prstGeom prst="rect">
            <a:avLst/>
          </a:prstGeom>
          <a:noFill/>
          <a:ln>
            <a:noFill/>
          </a:ln>
        </p:spPr>
        <p:txBody>
          <a:bodyPr tIns="91440" bIns="91440">
            <a:normAutofit/>
          </a:bodyPr>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148200          148216            148232           148248              148264           148280              148296           148312</a:t>
            </a:r>
            <a:endParaRPr b="0" lang="en-US" sz="1300" spc="-1" strike="noStrike">
              <a:solidFill>
                <a:srgbClr val="000000"/>
              </a:solidFill>
              <a:latin typeface="Arial"/>
            </a:endParaRPr>
          </a:p>
          <a:p>
            <a:pPr>
              <a:lnSpc>
                <a:spcPct val="115000"/>
              </a:lnSpc>
              <a:spcBef>
                <a:spcPts val="1199"/>
              </a:spcBef>
            </a:pPr>
            <a:endParaRPr b="0" lang="en-US" sz="1300" spc="-1" strike="noStrike">
              <a:solidFill>
                <a:srgbClr val="000000"/>
              </a:solidFill>
              <a:latin typeface="Arial"/>
            </a:endParaRPr>
          </a:p>
          <a:p>
            <a:pPr>
              <a:lnSpc>
                <a:spcPct val="115000"/>
              </a:lnSpc>
              <a:spcBef>
                <a:spcPts val="1199"/>
              </a:spcBef>
            </a:pPr>
            <a:endParaRPr b="0" lang="en-US" sz="1300" spc="-1" strike="noStrike">
              <a:solidFill>
                <a:srgbClr val="000000"/>
              </a:solidFill>
              <a:latin typeface="Arial"/>
            </a:endParaRPr>
          </a:p>
          <a:p>
            <a:pPr>
              <a:lnSpc>
                <a:spcPct val="115000"/>
              </a:lnSpc>
              <a:spcBef>
                <a:spcPts val="1199"/>
              </a:spcBef>
            </a:pPr>
            <a:r>
              <a:rPr b="1" lang="en-US" sz="1300" spc="-1" strike="noStrike">
                <a:solidFill>
                  <a:srgbClr val="595959"/>
                </a:solidFill>
                <a:latin typeface="Lato"/>
                <a:ea typeface="Lato"/>
              </a:rPr>
              <a:t>Code:                                                                                                                          </a:t>
            </a:r>
            <a:r>
              <a:rPr b="0" lang="en-US" sz="1300" spc="-1" strike="noStrike">
                <a:solidFill>
                  <a:srgbClr val="595959"/>
                </a:solidFill>
                <a:latin typeface="Lato"/>
                <a:ea typeface="Lato"/>
              </a:rPr>
              <a:t>                  </a:t>
            </a:r>
            <a:r>
              <a:rPr b="1" lang="en-US" sz="1300" spc="-1" strike="noStrike">
                <a:solidFill>
                  <a:srgbClr val="595959"/>
                </a:solidFill>
                <a:latin typeface="Lato"/>
                <a:ea typeface="Lato"/>
              </a:rPr>
              <a:t> list1  (200160)</a:t>
            </a:r>
            <a:endParaRPr b="0" lang="en-US" sz="1300" spc="-1" strike="noStrike">
              <a:solidFill>
                <a:srgbClr val="000000"/>
              </a:solidFill>
              <a:latin typeface="Arial"/>
            </a:endParaRPr>
          </a:p>
          <a:p>
            <a:pPr>
              <a:lnSpc>
                <a:spcPct val="115000"/>
              </a:lnSpc>
            </a:pPr>
            <a:r>
              <a:rPr b="1" lang="en-US" sz="1300" spc="-1" strike="noStrike">
                <a:solidFill>
                  <a:srgbClr val="595959"/>
                </a:solidFill>
                <a:latin typeface="Lato"/>
                <a:ea typeface="Lato"/>
              </a:rPr>
              <a:t>list1=[1,3]                                     </a:t>
            </a:r>
            <a:endParaRPr b="0" lang="en-US" sz="1300" spc="-1" strike="noStrike">
              <a:solidFill>
                <a:srgbClr val="000000"/>
              </a:solidFill>
              <a:latin typeface="Arial"/>
            </a:endParaRPr>
          </a:p>
          <a:p>
            <a:pPr>
              <a:lnSpc>
                <a:spcPct val="115000"/>
              </a:lnSpc>
            </a:pPr>
            <a:r>
              <a:rPr b="1" lang="en-US" sz="1300" spc="-1" strike="noStrike">
                <a:solidFill>
                  <a:srgbClr val="595959"/>
                </a:solidFill>
                <a:latin typeface="Lato"/>
                <a:ea typeface="Lato"/>
              </a:rPr>
              <a:t>var1=1</a:t>
            </a:r>
            <a:endParaRPr b="0" lang="en-US" sz="1300" spc="-1" strike="noStrike">
              <a:solidFill>
                <a:srgbClr val="000000"/>
              </a:solidFill>
              <a:latin typeface="Arial"/>
            </a:endParaRPr>
          </a:p>
          <a:p>
            <a:pPr>
              <a:lnSpc>
                <a:spcPct val="115000"/>
              </a:lnSpc>
            </a:pPr>
            <a:r>
              <a:rPr b="1" lang="en-US" sz="1300" spc="-1" strike="noStrike">
                <a:solidFill>
                  <a:srgbClr val="595959"/>
                </a:solidFill>
                <a:latin typeface="Lato"/>
                <a:ea typeface="Lato"/>
              </a:rPr>
              <a:t>                                 </a:t>
            </a:r>
            <a:endParaRPr b="0" lang="en-US" sz="1300" spc="-1" strike="noStrike">
              <a:solidFill>
                <a:srgbClr val="000000"/>
              </a:solidFill>
              <a:latin typeface="Arial"/>
            </a:endParaRPr>
          </a:p>
          <a:p>
            <a:pPr>
              <a:lnSpc>
                <a:spcPct val="115000"/>
              </a:lnSpc>
            </a:pPr>
            <a:r>
              <a:rPr b="1" lang="en-US" sz="1300" spc="-1" strike="noStrike">
                <a:solidFill>
                  <a:srgbClr val="595959"/>
                </a:solidFill>
                <a:latin typeface="Lato"/>
                <a:ea typeface="Lato"/>
              </a:rPr>
              <a:t>                                </a:t>
            </a:r>
            <a:r>
              <a:rPr b="0" lang="en-US" sz="1300" spc="-1" strike="noStrike">
                <a:solidFill>
                  <a:srgbClr val="595959"/>
                </a:solidFill>
                <a:latin typeface="Lato"/>
                <a:ea typeface="Lato"/>
              </a:rPr>
              <a:t>var1</a:t>
            </a: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a:p>
            <a:pPr>
              <a:lnSpc>
                <a:spcPct val="115000"/>
              </a:lnSpc>
            </a:pPr>
            <a:r>
              <a:rPr b="1" lang="en-US" sz="1300" spc="-1" strike="noStrike">
                <a:solidFill>
                  <a:srgbClr val="595959"/>
                </a:solidFill>
                <a:latin typeface="Lato"/>
                <a:ea typeface="Lato"/>
              </a:rPr>
              <a:t>	</a:t>
            </a:r>
            <a:r>
              <a:rPr b="1" lang="en-US" sz="1300" spc="-1" strike="noStrike">
                <a:solidFill>
                  <a:srgbClr val="595959"/>
                </a:solidFill>
                <a:latin typeface="Lato"/>
                <a:ea typeface="Lato"/>
              </a:rPr>
              <a:t>	</a:t>
            </a:r>
            <a:r>
              <a:rPr b="1" lang="en-US" sz="1300" spc="-1" strike="noStrike">
                <a:solidFill>
                  <a:srgbClr val="595959"/>
                </a:solidFill>
                <a:latin typeface="Lato"/>
                <a:ea typeface="Lato"/>
              </a:rPr>
              <a:t>	</a:t>
            </a:r>
            <a:r>
              <a:rPr b="1" lang="en-US" sz="1300" spc="-1" strike="noStrike">
                <a:solidFill>
                  <a:srgbClr val="595959"/>
                </a:solidFill>
                <a:latin typeface="Lato"/>
                <a:ea typeface="Lato"/>
              </a:rPr>
              <a:t>	</a:t>
            </a:r>
            <a:r>
              <a:rPr b="1" lang="en-US" sz="1300" spc="-1" strike="noStrike">
                <a:solidFill>
                  <a:srgbClr val="595959"/>
                </a:solidFill>
                <a:latin typeface="Lato"/>
                <a:ea typeface="Lato"/>
              </a:rPr>
              <a:t>	</a:t>
            </a:r>
            <a:r>
              <a:rPr b="1" lang="en-US" sz="1300" spc="-1" strike="noStrike">
                <a:solidFill>
                  <a:srgbClr val="595959"/>
                </a:solidFill>
                <a:latin typeface="Lato"/>
                <a:ea typeface="Lato"/>
              </a:rPr>
              <a:t>	</a:t>
            </a:r>
            <a:endParaRPr b="0" lang="en-US" sz="1300" spc="-1" strike="noStrike">
              <a:solidFill>
                <a:srgbClr val="000000"/>
              </a:solidFill>
              <a:latin typeface="Arial"/>
            </a:endParaRPr>
          </a:p>
        </p:txBody>
      </p:sp>
      <p:sp>
        <p:nvSpPr>
          <p:cNvPr id="147" name="CustomShape 2"/>
          <p:cNvSpPr/>
          <p:nvPr/>
        </p:nvSpPr>
        <p:spPr>
          <a:xfrm>
            <a:off x="1122840" y="652680"/>
            <a:ext cx="60012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0</a:t>
            </a:r>
            <a:endParaRPr b="0" lang="en-US" sz="1400" spc="-1" strike="noStrike">
              <a:latin typeface="Arial"/>
            </a:endParaRPr>
          </a:p>
        </p:txBody>
      </p:sp>
      <p:sp>
        <p:nvSpPr>
          <p:cNvPr id="148" name="CustomShape 3"/>
          <p:cNvSpPr/>
          <p:nvPr/>
        </p:nvSpPr>
        <p:spPr>
          <a:xfrm>
            <a:off x="2084400" y="652680"/>
            <a:ext cx="60012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1</a:t>
            </a:r>
            <a:endParaRPr b="0" lang="en-US" sz="1400" spc="-1" strike="noStrike">
              <a:latin typeface="Arial"/>
            </a:endParaRPr>
          </a:p>
        </p:txBody>
      </p:sp>
      <p:sp>
        <p:nvSpPr>
          <p:cNvPr id="149" name="CustomShape 4"/>
          <p:cNvSpPr/>
          <p:nvPr/>
        </p:nvSpPr>
        <p:spPr>
          <a:xfrm>
            <a:off x="3046320" y="652680"/>
            <a:ext cx="60012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2</a:t>
            </a:r>
            <a:endParaRPr b="0" lang="en-US" sz="1400" spc="-1" strike="noStrike">
              <a:latin typeface="Arial"/>
            </a:endParaRPr>
          </a:p>
        </p:txBody>
      </p:sp>
      <p:sp>
        <p:nvSpPr>
          <p:cNvPr id="150" name="CustomShape 5"/>
          <p:cNvSpPr/>
          <p:nvPr/>
        </p:nvSpPr>
        <p:spPr>
          <a:xfrm>
            <a:off x="4008240" y="652680"/>
            <a:ext cx="60012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3</a:t>
            </a:r>
            <a:endParaRPr b="0" lang="en-US" sz="1400" spc="-1" strike="noStrike">
              <a:latin typeface="Arial"/>
            </a:endParaRPr>
          </a:p>
        </p:txBody>
      </p:sp>
      <p:sp>
        <p:nvSpPr>
          <p:cNvPr id="151" name="CustomShape 6"/>
          <p:cNvSpPr/>
          <p:nvPr/>
        </p:nvSpPr>
        <p:spPr>
          <a:xfrm>
            <a:off x="4969800" y="652680"/>
            <a:ext cx="60012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4</a:t>
            </a:r>
            <a:endParaRPr b="0" lang="en-US" sz="1400" spc="-1" strike="noStrike">
              <a:latin typeface="Arial"/>
            </a:endParaRPr>
          </a:p>
        </p:txBody>
      </p:sp>
      <p:sp>
        <p:nvSpPr>
          <p:cNvPr id="152" name="CustomShape 7"/>
          <p:cNvSpPr/>
          <p:nvPr/>
        </p:nvSpPr>
        <p:spPr>
          <a:xfrm>
            <a:off x="5931720" y="652680"/>
            <a:ext cx="60012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5</a:t>
            </a:r>
            <a:endParaRPr b="0" lang="en-US" sz="1400" spc="-1" strike="noStrike">
              <a:latin typeface="Arial"/>
            </a:endParaRPr>
          </a:p>
        </p:txBody>
      </p:sp>
      <p:sp>
        <p:nvSpPr>
          <p:cNvPr id="153" name="CustomShape 8"/>
          <p:cNvSpPr/>
          <p:nvPr/>
        </p:nvSpPr>
        <p:spPr>
          <a:xfrm>
            <a:off x="6893640" y="652680"/>
            <a:ext cx="60012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6</a:t>
            </a:r>
            <a:endParaRPr b="0" lang="en-US" sz="1400" spc="-1" strike="noStrike">
              <a:latin typeface="Arial"/>
            </a:endParaRPr>
          </a:p>
        </p:txBody>
      </p:sp>
      <p:sp>
        <p:nvSpPr>
          <p:cNvPr id="154" name="CustomShape 9"/>
          <p:cNvSpPr/>
          <p:nvPr/>
        </p:nvSpPr>
        <p:spPr>
          <a:xfrm>
            <a:off x="7855200" y="652680"/>
            <a:ext cx="60012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7</a:t>
            </a:r>
            <a:endParaRPr b="0" lang="en-US" sz="1400" spc="-1" strike="noStrike">
              <a:latin typeface="Arial"/>
            </a:endParaRPr>
          </a:p>
        </p:txBody>
      </p:sp>
      <p:graphicFrame>
        <p:nvGraphicFramePr>
          <p:cNvPr id="155" name="Table 10"/>
          <p:cNvGraphicFramePr/>
          <p:nvPr/>
        </p:nvGraphicFramePr>
        <p:xfrm>
          <a:off x="5437440" y="1918080"/>
          <a:ext cx="714600" cy="1034280"/>
        </p:xfrm>
        <a:graphic>
          <a:graphicData uri="http://schemas.openxmlformats.org/drawingml/2006/table">
            <a:tbl>
              <a:tblPr/>
              <a:tblGrid>
                <a:gridCol w="714600"/>
              </a:tblGrid>
              <a:tr h="413280">
                <a:tc>
                  <a:txBody>
                    <a:bodyPr lIns="91080" rIns="91080" tIns="91080" bIns="91080">
                      <a:noAutofit/>
                    </a:bodyPr>
                    <a:p>
                      <a:pPr>
                        <a:lnSpc>
                          <a:spcPct val="100000"/>
                        </a:lnSpc>
                      </a:pPr>
                      <a:r>
                        <a:rPr b="0" lang="en-US" sz="1400" spc="-1" strike="noStrike">
                          <a:solidFill>
                            <a:srgbClr val="000000"/>
                          </a:solidFill>
                          <a:latin typeface="Arial"/>
                          <a:ea typeface="Arial"/>
                        </a:rPr>
                        <a:t>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21000">
                <a:tc>
                  <a:txBody>
                    <a:bodyPr lIns="91080" rIns="91080" tIns="91080" b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156" name="CustomShape 11"/>
          <p:cNvSpPr/>
          <p:nvPr/>
        </p:nvSpPr>
        <p:spPr>
          <a:xfrm>
            <a:off x="2384640" y="1122480"/>
            <a:ext cx="3096000" cy="108540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57" name="CustomShape 12"/>
          <p:cNvSpPr/>
          <p:nvPr/>
        </p:nvSpPr>
        <p:spPr>
          <a:xfrm flipH="1" rot="5400000">
            <a:off x="4105080" y="1325880"/>
            <a:ext cx="1526760" cy="1120320"/>
          </a:xfrm>
          <a:prstGeom prst="bentConnector3">
            <a:avLst>
              <a:gd name="adj1" fmla="val 5093"/>
            </a:avLst>
          </a:prstGeom>
          <a:noFill/>
          <a:ln w="9360">
            <a:solidFill>
              <a:schemeClr val="dk2"/>
            </a:solidFill>
            <a:round/>
          </a:ln>
        </p:spPr>
        <p:style>
          <a:lnRef idx="0"/>
          <a:fillRef idx="0"/>
          <a:effectRef idx="0"/>
          <a:fontRef idx="minor"/>
        </p:style>
      </p:sp>
      <p:sp>
        <p:nvSpPr>
          <p:cNvPr id="158" name="CustomShape 13"/>
          <p:cNvSpPr/>
          <p:nvPr/>
        </p:nvSpPr>
        <p:spPr>
          <a:xfrm>
            <a:off x="548280" y="2649600"/>
            <a:ext cx="2360880" cy="1137240"/>
          </a:xfrm>
          <a:prstGeom prst="roundRect">
            <a:avLst>
              <a:gd name="adj" fmla="val 16667"/>
            </a:avLst>
          </a:prstGeom>
          <a:solidFill>
            <a:srgbClr val="fce5cd"/>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Var1 stores the memory reference of integer 1 (i.e. 148216) as it is currently storing 1</a:t>
            </a:r>
            <a:endParaRPr b="0" lang="en-US" sz="1400" spc="-1" strike="noStrike">
              <a:latin typeface="Arial"/>
            </a:endParaRPr>
          </a:p>
        </p:txBody>
      </p:sp>
      <p:sp>
        <p:nvSpPr>
          <p:cNvPr id="159" name="CustomShape 14"/>
          <p:cNvSpPr/>
          <p:nvPr/>
        </p:nvSpPr>
        <p:spPr>
          <a:xfrm flipH="1" rot="10800000">
            <a:off x="1728360" y="1122840"/>
            <a:ext cx="655560" cy="15267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60" name="CustomShape 15"/>
          <p:cNvSpPr/>
          <p:nvPr/>
        </p:nvSpPr>
        <p:spPr>
          <a:xfrm>
            <a:off x="4779360" y="3139560"/>
            <a:ext cx="3676320" cy="1526760"/>
          </a:xfrm>
          <a:prstGeom prst="roundRect">
            <a:avLst>
              <a:gd name="adj" fmla="val 16667"/>
            </a:avLst>
          </a:prstGeom>
          <a:solidFill>
            <a:srgbClr val="b6d7a8"/>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List has been allocated address 200160 where it can store memory reference of its individual items e.g list1[0] currently stores here memory reference of integer value 1 i.e. 148216</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645480" y="1271160"/>
            <a:ext cx="7772400" cy="3578760"/>
          </a:xfrm>
          <a:prstGeom prst="rect">
            <a:avLst/>
          </a:prstGeom>
          <a:noFill/>
          <a:ln>
            <a:noFill/>
          </a:ln>
        </p:spPr>
        <p:txBody>
          <a:bodyPr tIns="91440" bIns="91440">
            <a:normAutofit/>
          </a:bodyPr>
          <a:p>
            <a:pPr>
              <a:lnSpc>
                <a:spcPct val="115000"/>
              </a:lnSpc>
            </a:pPr>
            <a:r>
              <a:rPr b="0" lang="en-US" sz="1300" spc="-1" strike="noStrike">
                <a:solidFill>
                  <a:srgbClr val="595959"/>
                </a:solidFill>
                <a:latin typeface="Lato"/>
                <a:ea typeface="Lato"/>
              </a:rPr>
              <a:t>Now if we are making changes  to List1 and var1</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var1=var1-1    # Now var1 holds value 1 </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list1[0]=3</a:t>
            </a:r>
            <a:r>
              <a:rPr b="0" lang="en-US" sz="1300" spc="-1" strike="noStrike">
                <a:solidFill>
                  <a:srgbClr val="595959"/>
                </a:solidFill>
                <a:latin typeface="Lato"/>
                <a:ea typeface="Lato"/>
              </a:rPr>
              <a:t>	</a:t>
            </a:r>
            <a:r>
              <a:rPr b="0" lang="en-US" sz="1300" spc="-1" strike="noStrike">
                <a:solidFill>
                  <a:srgbClr val="595959"/>
                </a:solidFill>
                <a:latin typeface="Lato"/>
                <a:ea typeface="Lato"/>
              </a:rPr>
              <a:t>#Now first item of list1 is also3</a:t>
            </a: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148200               148216            148232           148248                148264           148280              148296           148312</a:t>
            </a: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Var1                                                                                                                           list1</a:t>
            </a:r>
            <a:r>
              <a:rPr b="1" lang="en-US" sz="1300" spc="-1" strike="noStrike">
                <a:solidFill>
                  <a:srgbClr val="595959"/>
                </a:solidFill>
                <a:latin typeface="Lato"/>
                <a:ea typeface="Lato"/>
              </a:rPr>
              <a:t>(200160)</a:t>
            </a:r>
            <a:endParaRPr b="0" lang="en-US" sz="1300" spc="-1" strike="noStrike">
              <a:solidFill>
                <a:srgbClr val="000000"/>
              </a:solidFill>
              <a:latin typeface="Arial"/>
            </a:endParaRPr>
          </a:p>
        </p:txBody>
      </p:sp>
      <p:sp>
        <p:nvSpPr>
          <p:cNvPr id="162" name="CustomShape 2"/>
          <p:cNvSpPr/>
          <p:nvPr/>
        </p:nvSpPr>
        <p:spPr>
          <a:xfrm>
            <a:off x="729360" y="2571840"/>
            <a:ext cx="62928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0</a:t>
            </a:r>
            <a:endParaRPr b="0" lang="en-US" sz="1400" spc="-1" strike="noStrike">
              <a:latin typeface="Arial"/>
            </a:endParaRPr>
          </a:p>
        </p:txBody>
      </p:sp>
      <p:sp>
        <p:nvSpPr>
          <p:cNvPr id="163" name="CustomShape 3"/>
          <p:cNvSpPr/>
          <p:nvPr/>
        </p:nvSpPr>
        <p:spPr>
          <a:xfrm>
            <a:off x="1737720" y="2571840"/>
            <a:ext cx="62928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1</a:t>
            </a:r>
            <a:endParaRPr b="0" lang="en-US" sz="1400" spc="-1" strike="noStrike">
              <a:latin typeface="Arial"/>
            </a:endParaRPr>
          </a:p>
        </p:txBody>
      </p:sp>
      <p:sp>
        <p:nvSpPr>
          <p:cNvPr id="164" name="CustomShape 4"/>
          <p:cNvSpPr/>
          <p:nvPr/>
        </p:nvSpPr>
        <p:spPr>
          <a:xfrm>
            <a:off x="2746440" y="2571840"/>
            <a:ext cx="62928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2</a:t>
            </a:r>
            <a:endParaRPr b="0" lang="en-US" sz="1400" spc="-1" strike="noStrike">
              <a:latin typeface="Arial"/>
            </a:endParaRPr>
          </a:p>
        </p:txBody>
      </p:sp>
      <p:sp>
        <p:nvSpPr>
          <p:cNvPr id="165" name="CustomShape 5"/>
          <p:cNvSpPr/>
          <p:nvPr/>
        </p:nvSpPr>
        <p:spPr>
          <a:xfrm>
            <a:off x="3754800" y="2571840"/>
            <a:ext cx="62928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3</a:t>
            </a:r>
            <a:endParaRPr b="0" lang="en-US" sz="1400" spc="-1" strike="noStrike">
              <a:latin typeface="Arial"/>
            </a:endParaRPr>
          </a:p>
        </p:txBody>
      </p:sp>
      <p:sp>
        <p:nvSpPr>
          <p:cNvPr id="166" name="CustomShape 6"/>
          <p:cNvSpPr/>
          <p:nvPr/>
        </p:nvSpPr>
        <p:spPr>
          <a:xfrm>
            <a:off x="4763160" y="2571840"/>
            <a:ext cx="62928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4</a:t>
            </a:r>
            <a:endParaRPr b="0" lang="en-US" sz="1400" spc="-1" strike="noStrike">
              <a:latin typeface="Arial"/>
            </a:endParaRPr>
          </a:p>
        </p:txBody>
      </p:sp>
      <p:sp>
        <p:nvSpPr>
          <p:cNvPr id="167" name="CustomShape 7"/>
          <p:cNvSpPr/>
          <p:nvPr/>
        </p:nvSpPr>
        <p:spPr>
          <a:xfrm>
            <a:off x="5771520" y="2571840"/>
            <a:ext cx="62928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5</a:t>
            </a:r>
            <a:endParaRPr b="0" lang="en-US" sz="1400" spc="-1" strike="noStrike">
              <a:latin typeface="Arial"/>
            </a:endParaRPr>
          </a:p>
        </p:txBody>
      </p:sp>
      <p:sp>
        <p:nvSpPr>
          <p:cNvPr id="168" name="CustomShape 8"/>
          <p:cNvSpPr/>
          <p:nvPr/>
        </p:nvSpPr>
        <p:spPr>
          <a:xfrm>
            <a:off x="6779880" y="2571840"/>
            <a:ext cx="62928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6</a:t>
            </a:r>
            <a:endParaRPr b="0" lang="en-US" sz="1400" spc="-1" strike="noStrike">
              <a:latin typeface="Arial"/>
            </a:endParaRPr>
          </a:p>
        </p:txBody>
      </p:sp>
      <p:sp>
        <p:nvSpPr>
          <p:cNvPr id="169" name="CustomShape 9"/>
          <p:cNvSpPr/>
          <p:nvPr/>
        </p:nvSpPr>
        <p:spPr>
          <a:xfrm>
            <a:off x="7788600" y="2571840"/>
            <a:ext cx="629280" cy="469440"/>
          </a:xfrm>
          <a:prstGeom prst="round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   </a:t>
            </a:r>
            <a:r>
              <a:rPr b="1" lang="en-US" sz="1400" spc="-1" strike="noStrike">
                <a:solidFill>
                  <a:srgbClr val="000000"/>
                </a:solidFill>
                <a:latin typeface="Arial"/>
                <a:ea typeface="Arial"/>
              </a:rPr>
              <a:t>7</a:t>
            </a:r>
            <a:endParaRPr b="0" lang="en-US" sz="1400" spc="-1" strike="noStrike">
              <a:latin typeface="Arial"/>
            </a:endParaRPr>
          </a:p>
        </p:txBody>
      </p:sp>
      <p:sp>
        <p:nvSpPr>
          <p:cNvPr id="170" name="CustomShape 10"/>
          <p:cNvSpPr/>
          <p:nvPr/>
        </p:nvSpPr>
        <p:spPr>
          <a:xfrm>
            <a:off x="1044360" y="3041640"/>
            <a:ext cx="360" cy="3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71" name="CustomShape 11"/>
          <p:cNvSpPr/>
          <p:nvPr/>
        </p:nvSpPr>
        <p:spPr>
          <a:xfrm flipH="1">
            <a:off x="955800" y="3041640"/>
            <a:ext cx="87480" cy="49932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graphicFrame>
        <p:nvGraphicFramePr>
          <p:cNvPr id="172" name="Table 12"/>
          <p:cNvGraphicFramePr/>
          <p:nvPr/>
        </p:nvGraphicFramePr>
        <p:xfrm>
          <a:off x="4214520" y="3540960"/>
          <a:ext cx="714600" cy="1034280"/>
        </p:xfrm>
        <a:graphic>
          <a:graphicData uri="http://schemas.openxmlformats.org/drawingml/2006/table">
            <a:tbl>
              <a:tblPr/>
              <a:tblGrid>
                <a:gridCol w="714600"/>
              </a:tblGrid>
              <a:tr h="413280">
                <a:tc>
                  <a:txBody>
                    <a:bodyPr lIns="91080" rIns="91080" tIns="91080" bIns="91080">
                      <a:noAutofit/>
                    </a:bodyPr>
                    <a:p>
                      <a:pPr>
                        <a:lnSpc>
                          <a:spcPct val="100000"/>
                        </a:lnSpc>
                      </a:pPr>
                      <a:r>
                        <a:rPr b="0" lang="en-US" sz="1400" spc="-1" strike="noStrike">
                          <a:solidFill>
                            <a:srgbClr val="000000"/>
                          </a:solidFill>
                          <a:latin typeface="Arial"/>
                          <a:ea typeface="Arial"/>
                        </a:rPr>
                        <a:t>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21000">
                <a:tc>
                  <a:txBody>
                    <a:bodyPr lIns="91080" rIns="91080" tIns="91080" b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173" name="CustomShape 13"/>
          <p:cNvSpPr/>
          <p:nvPr/>
        </p:nvSpPr>
        <p:spPr>
          <a:xfrm rot="10800000">
            <a:off x="4070160" y="3041640"/>
            <a:ext cx="142920" cy="7059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74" name="CustomShape 14"/>
          <p:cNvSpPr/>
          <p:nvPr/>
        </p:nvSpPr>
        <p:spPr>
          <a:xfrm rot="10800000">
            <a:off x="4070160" y="3042000"/>
            <a:ext cx="142920" cy="132624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75" name="CustomShape 15"/>
          <p:cNvSpPr/>
          <p:nvPr/>
        </p:nvSpPr>
        <p:spPr>
          <a:xfrm>
            <a:off x="697680" y="3902760"/>
            <a:ext cx="2429280" cy="947160"/>
          </a:xfrm>
          <a:prstGeom prst="roundRect">
            <a:avLst>
              <a:gd name="adj" fmla="val 16667"/>
            </a:avLst>
          </a:prstGeom>
          <a:solidFill>
            <a:srgbClr val="ea9999"/>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Var1 now stores memory address of integer 0(148200)</a:t>
            </a:r>
            <a:endParaRPr b="0" lang="en-US" sz="1400" spc="-1" strike="noStrike">
              <a:latin typeface="Arial"/>
            </a:endParaRPr>
          </a:p>
        </p:txBody>
      </p:sp>
      <p:sp>
        <p:nvSpPr>
          <p:cNvPr id="176" name="CustomShape 16"/>
          <p:cNvSpPr/>
          <p:nvPr/>
        </p:nvSpPr>
        <p:spPr>
          <a:xfrm>
            <a:off x="5244120" y="3747600"/>
            <a:ext cx="3620880" cy="947160"/>
          </a:xfrm>
          <a:prstGeom prst="roundRect">
            <a:avLst>
              <a:gd name="adj" fmla="val 16667"/>
            </a:avLst>
          </a:prstGeom>
          <a:solidFill>
            <a:srgbClr val="b6d7a8"/>
          </a:solidFill>
          <a:ln w="9360">
            <a:solidFill>
              <a:schemeClr val="dk2"/>
            </a:solidFill>
            <a:round/>
          </a:ln>
        </p:spPr>
        <p:style>
          <a:lnRef idx="0"/>
          <a:fillRef idx="0"/>
          <a:effectRef idx="0"/>
          <a:fontRef idx="minor"/>
        </p:style>
        <p:txBody>
          <a:bodyPr tIns="91440" bIns="91440" anchor="ctr">
            <a:noAutofit/>
          </a:bodyPr>
          <a:p>
            <a:pPr>
              <a:lnSpc>
                <a:spcPct val="100000"/>
              </a:lnSpc>
            </a:pPr>
            <a:r>
              <a:rPr b="0" lang="en-US" sz="1400" spc="-1" strike="noStrike">
                <a:solidFill>
                  <a:srgbClr val="000000"/>
                </a:solidFill>
                <a:latin typeface="Arial"/>
                <a:ea typeface="Arial"/>
              </a:rPr>
              <a:t>The memory allocated list1 where it can hold its data item memory address remain same but list1[0] and list[1] holding same memory location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727560" y="569880"/>
            <a:ext cx="7688520" cy="534960"/>
          </a:xfrm>
          <a:prstGeom prst="rect">
            <a:avLst/>
          </a:prstGeom>
          <a:noFill/>
          <a:ln>
            <a:noFill/>
          </a:ln>
        </p:spPr>
        <p:txBody>
          <a:bodyPr tIns="91440" bIns="91440">
            <a:noAutofit/>
          </a:bodyPr>
          <a:p>
            <a:pPr>
              <a:lnSpc>
                <a:spcPct val="100000"/>
              </a:lnSpc>
            </a:pPr>
            <a:r>
              <a:rPr b="1" lang="en-US" sz="1740" spc="-1" strike="noStrike">
                <a:solidFill>
                  <a:srgbClr val="1a1a1a"/>
                </a:solidFill>
                <a:latin typeface="Raleway"/>
                <a:ea typeface="Raleway"/>
              </a:rPr>
              <a:t>Mutability/Immutability of Arguments/Parameters and Function call</a:t>
            </a:r>
            <a:endParaRPr b="0" lang="en-US" sz="1740" spc="-1" strike="noStrike">
              <a:solidFill>
                <a:srgbClr val="000000"/>
              </a:solidFill>
              <a:latin typeface="Arial"/>
            </a:endParaRPr>
          </a:p>
        </p:txBody>
      </p:sp>
      <p:sp>
        <p:nvSpPr>
          <p:cNvPr id="178" name="TextShape 2"/>
          <p:cNvSpPr txBox="1"/>
          <p:nvPr/>
        </p:nvSpPr>
        <p:spPr>
          <a:xfrm>
            <a:off x="729360" y="1438560"/>
            <a:ext cx="7688520" cy="3507480"/>
          </a:xfrm>
          <a:prstGeom prst="rect">
            <a:avLst/>
          </a:prstGeom>
          <a:noFill/>
          <a:ln>
            <a:noFill/>
          </a:ln>
        </p:spPr>
        <p:txBody>
          <a:bodyPr tIns="91440" bIns="91440">
            <a:normAutofit/>
          </a:bodyPr>
          <a:p>
            <a:pPr>
              <a:lnSpc>
                <a:spcPct val="115000"/>
              </a:lnSpc>
            </a:pPr>
            <a:r>
              <a:rPr b="1" lang="en-US" sz="1300" spc="-1" strike="noStrike">
                <a:solidFill>
                  <a:srgbClr val="595959"/>
                </a:solidFill>
                <a:latin typeface="Lato"/>
                <a:ea typeface="Lato"/>
              </a:rPr>
              <a:t>Example code 1:</a:t>
            </a:r>
            <a:endParaRPr b="0" lang="en-US" sz="1300" spc="-1" strike="noStrike">
              <a:solidFill>
                <a:srgbClr val="000000"/>
              </a:solidFill>
              <a:latin typeface="Arial"/>
            </a:endParaRPr>
          </a:p>
          <a:p>
            <a:pPr>
              <a:lnSpc>
                <a:spcPct val="115000"/>
              </a:lnSpc>
              <a:spcBef>
                <a:spcPts val="1199"/>
              </a:spcBef>
            </a:pPr>
            <a:r>
              <a:rPr b="0" lang="en-US" sz="1300" spc="-1" strike="noStrike">
                <a:solidFill>
                  <a:srgbClr val="595959"/>
                </a:solidFill>
                <a:latin typeface="Lato"/>
                <a:ea typeface="Lato"/>
              </a:rPr>
              <a:t>1.def myFunc1(a):</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2.</a:t>
            </a:r>
            <a:r>
              <a:rPr b="0" lang="en-US" sz="1300" spc="-1" strike="noStrike">
                <a:solidFill>
                  <a:srgbClr val="595959"/>
                </a:solidFill>
                <a:latin typeface="Lato"/>
                <a:ea typeface="Lato"/>
              </a:rPr>
              <a:t>	</a:t>
            </a:r>
            <a:r>
              <a:rPr b="0" lang="en-US" sz="1300" spc="-1" strike="noStrike">
                <a:solidFill>
                  <a:srgbClr val="595959"/>
                </a:solidFill>
                <a:latin typeface="Lato"/>
                <a:ea typeface="Lato"/>
              </a:rPr>
              <a:t>print(“Inside myFun1”)</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3.</a:t>
            </a:r>
            <a:r>
              <a:rPr b="0" lang="en-US" sz="1300" spc="-1" strike="noStrike">
                <a:solidFill>
                  <a:srgbClr val="595959"/>
                </a:solidFill>
                <a:latin typeface="Lato"/>
                <a:ea typeface="Lato"/>
              </a:rPr>
              <a:t>	</a:t>
            </a:r>
            <a:r>
              <a:rPr b="0" lang="en-US" sz="1300" spc="-1" strike="noStrike">
                <a:solidFill>
                  <a:srgbClr val="595959"/>
                </a:solidFill>
                <a:latin typeface="Lato"/>
                <a:ea typeface="Lato"/>
              </a:rPr>
              <a:t>print(“Value received of a”,a)</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4.</a:t>
            </a:r>
            <a:r>
              <a:rPr b="0" lang="en-US" sz="1300" spc="-1" strike="noStrike">
                <a:solidFill>
                  <a:srgbClr val="595959"/>
                </a:solidFill>
                <a:latin typeface="Lato"/>
                <a:ea typeface="Lato"/>
              </a:rPr>
              <a:t>	</a:t>
            </a:r>
            <a:r>
              <a:rPr b="0" lang="en-US" sz="1300" spc="-1" strike="noStrike">
                <a:solidFill>
                  <a:srgbClr val="595959"/>
                </a:solidFill>
                <a:latin typeface="Lato"/>
                <a:ea typeface="Lato"/>
              </a:rPr>
              <a:t>a=a+2</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5.</a:t>
            </a:r>
            <a:r>
              <a:rPr b="0" lang="en-US" sz="1300" spc="-1" strike="noStrike">
                <a:solidFill>
                  <a:srgbClr val="595959"/>
                </a:solidFill>
                <a:latin typeface="Lato"/>
                <a:ea typeface="Lato"/>
              </a:rPr>
              <a:t>	</a:t>
            </a:r>
            <a:r>
              <a:rPr b="0" lang="en-US" sz="1300" spc="-1" strike="noStrike">
                <a:solidFill>
                  <a:srgbClr val="595959"/>
                </a:solidFill>
                <a:latin typeface="Lato"/>
                <a:ea typeface="Lato"/>
              </a:rPr>
              <a:t>print(“a value now”,a)</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6.</a:t>
            </a:r>
            <a:r>
              <a:rPr b="0" lang="en-US" sz="1300" spc="-1" strike="noStrike">
                <a:solidFill>
                  <a:srgbClr val="595959"/>
                </a:solidFill>
                <a:latin typeface="Lato"/>
                <a:ea typeface="Lato"/>
              </a:rPr>
              <a:t>	</a:t>
            </a:r>
            <a:r>
              <a:rPr b="0" lang="en-US" sz="1300" spc="-1" strike="noStrike">
                <a:solidFill>
                  <a:srgbClr val="595959"/>
                </a:solidFill>
                <a:latin typeface="Lato"/>
                <a:ea typeface="Lato"/>
              </a:rPr>
              <a:t>print(“returning from function myFunc1”)</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7.</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8.    num=3</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9.    print(“calling function myFunc1 and passing num value”,num)</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10. myFunc1(num)</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11. print(“Back from myFunc1 and value of num is”,num)</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Google Shape;306;p45" descr=""/>
          <p:cNvPicPr/>
          <p:nvPr/>
        </p:nvPicPr>
        <p:blipFill>
          <a:blip r:embed="rId1"/>
          <a:stretch/>
        </p:blipFill>
        <p:spPr>
          <a:xfrm>
            <a:off x="802800" y="250920"/>
            <a:ext cx="7473960" cy="1818000"/>
          </a:xfrm>
          <a:prstGeom prst="rect">
            <a:avLst/>
          </a:prstGeom>
          <a:ln>
            <a:noFill/>
          </a:ln>
        </p:spPr>
      </p:pic>
      <p:pic>
        <p:nvPicPr>
          <p:cNvPr id="180" name="Google Shape;307;p45" descr=""/>
          <p:cNvPicPr/>
          <p:nvPr/>
        </p:nvPicPr>
        <p:blipFill>
          <a:blip r:embed="rId2"/>
          <a:stretch/>
        </p:blipFill>
        <p:spPr>
          <a:xfrm>
            <a:off x="802800" y="2418840"/>
            <a:ext cx="7473960" cy="210456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Google Shape;312;p46" descr=""/>
          <p:cNvPicPr/>
          <p:nvPr/>
        </p:nvPicPr>
        <p:blipFill>
          <a:blip r:embed="rId1"/>
          <a:stretch/>
        </p:blipFill>
        <p:spPr>
          <a:xfrm>
            <a:off x="689760" y="469080"/>
            <a:ext cx="7705080" cy="44773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729360" y="809280"/>
            <a:ext cx="7688520" cy="4203360"/>
          </a:xfrm>
          <a:prstGeom prst="rect">
            <a:avLst/>
          </a:prstGeom>
          <a:noFill/>
          <a:ln>
            <a:noFill/>
          </a:ln>
        </p:spPr>
        <p:txBody>
          <a:bodyPr tIns="91440" bIns="91440">
            <a:normAutofit/>
          </a:bodyPr>
          <a:p>
            <a:pPr>
              <a:lnSpc>
                <a:spcPct val="115000"/>
              </a:lnSpc>
            </a:pPr>
            <a:r>
              <a:rPr b="1" lang="en-US" sz="1300" spc="-1" strike="noStrike">
                <a:solidFill>
                  <a:srgbClr val="595959"/>
                </a:solidFill>
                <a:latin typeface="Lato"/>
                <a:ea typeface="Lato"/>
              </a:rPr>
              <a:t>Example code 2</a:t>
            </a:r>
            <a:endParaRPr b="0" lang="en-US" sz="1300" spc="-1" strike="noStrike">
              <a:solidFill>
                <a:srgbClr val="000000"/>
              </a:solidFill>
              <a:latin typeface="Arial"/>
            </a:endParaRPr>
          </a:p>
          <a:p>
            <a:pPr marL="457200" indent="-310680">
              <a:lnSpc>
                <a:spcPct val="115000"/>
              </a:lnSpc>
              <a:spcBef>
                <a:spcPts val="1199"/>
              </a:spcBef>
              <a:buClr>
                <a:srgbClr val="595959"/>
              </a:buClr>
              <a:buFont typeface="Lato"/>
              <a:buAutoNum type="arabicPeriod"/>
            </a:pPr>
            <a:r>
              <a:rPr b="1" lang="en-US" sz="1300" spc="-1" strike="noStrike">
                <a:solidFill>
                  <a:srgbClr val="595959"/>
                </a:solidFill>
                <a:latin typeface="Lato"/>
                <a:ea typeface="Lato"/>
              </a:rPr>
              <a:t>def myFunc2(myList):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1" lang="en-US" sz="1300" spc="-1" strike="noStrike">
                <a:solidFill>
                  <a:srgbClr val="595959"/>
                </a:solidFill>
                <a:latin typeface="Lato"/>
                <a:ea typeface="Lato"/>
              </a:rPr>
              <a:t>      </a:t>
            </a:r>
            <a:r>
              <a:rPr b="1" lang="en-US" sz="1300" spc="-1" strike="noStrike">
                <a:solidFill>
                  <a:srgbClr val="595959"/>
                </a:solidFill>
                <a:latin typeface="Lato"/>
                <a:ea typeface="Lato"/>
              </a:rPr>
              <a:t>print(“Inside called function”)</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1" lang="en-US" sz="1300" spc="-1" strike="noStrike">
                <a:solidFill>
                  <a:srgbClr val="595959"/>
                </a:solidFill>
                <a:latin typeface="Lato"/>
                <a:ea typeface="Lato"/>
              </a:rPr>
              <a:t>      </a:t>
            </a:r>
            <a:r>
              <a:rPr b="1" lang="en-US" sz="1300" spc="-1" strike="noStrike">
                <a:solidFill>
                  <a:srgbClr val="595959"/>
                </a:solidFill>
                <a:latin typeface="Lato"/>
                <a:ea typeface="Lato"/>
              </a:rPr>
              <a:t>print(“received List”,myList)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1" lang="en-US" sz="1300" spc="-1" strike="noStrike">
                <a:solidFill>
                  <a:srgbClr val="595959"/>
                </a:solidFill>
                <a:latin typeface="Lato"/>
                <a:ea typeface="Lato"/>
              </a:rPr>
              <a:t>      </a:t>
            </a:r>
            <a:r>
              <a:rPr b="1" lang="en-US" sz="1300" spc="-1" strike="noStrike">
                <a:solidFill>
                  <a:srgbClr val="595959"/>
                </a:solidFill>
                <a:latin typeface="Lato"/>
                <a:ea typeface="Lato"/>
              </a:rPr>
              <a:t>myList[0]+=2</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1" lang="en-US" sz="1300" spc="-1" strike="noStrike">
                <a:solidFill>
                  <a:srgbClr val="595959"/>
                </a:solidFill>
                <a:latin typeface="Lato"/>
                <a:ea typeface="Lato"/>
              </a:rPr>
              <a:t>      </a:t>
            </a:r>
            <a:r>
              <a:rPr b="1" lang="en-US" sz="1300" spc="-1" strike="noStrike">
                <a:solidFill>
                  <a:srgbClr val="595959"/>
                </a:solidFill>
                <a:latin typeface="Lato"/>
                <a:ea typeface="Lato"/>
              </a:rPr>
              <a:t>print(“List inside function after change”,myList)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1" lang="en-US" sz="1300" spc="-1" strike="noStrike">
                <a:solidFill>
                  <a:srgbClr val="595959"/>
                </a:solidFill>
                <a:latin typeface="Lato"/>
                <a:ea typeface="Lato"/>
              </a:rPr>
              <a:t>      </a:t>
            </a:r>
            <a:r>
              <a:rPr b="1" lang="en-US" sz="1300" spc="-1" strike="noStrike">
                <a:solidFill>
                  <a:srgbClr val="595959"/>
                </a:solidFill>
                <a:latin typeface="Lato"/>
                <a:ea typeface="Lato"/>
              </a:rPr>
              <a:t>return </a:t>
            </a:r>
            <a:endParaRPr b="0" lang="en-US" sz="1300" spc="-1" strike="noStrike">
              <a:solidFill>
                <a:srgbClr val="000000"/>
              </a:solidFill>
              <a:latin typeface="Arial"/>
            </a:endParaRPr>
          </a:p>
          <a:p>
            <a:pPr marL="457200">
              <a:lnSpc>
                <a:spcPct val="115000"/>
              </a:lnSpc>
              <a:spcBef>
                <a:spcPts val="1199"/>
              </a:spcBef>
            </a:pPr>
            <a:r>
              <a:rPr b="1" lang="en-US" sz="1300" spc="-1" strike="noStrike">
                <a:solidFill>
                  <a:srgbClr val="595959"/>
                </a:solidFill>
                <a:latin typeface="Lato"/>
                <a:ea typeface="Lato"/>
              </a:rPr>
              <a:t> </a:t>
            </a:r>
            <a:endParaRPr b="0" lang="en-US" sz="1300" spc="-1" strike="noStrike">
              <a:solidFill>
                <a:srgbClr val="000000"/>
              </a:solidFill>
              <a:latin typeface="Arial"/>
            </a:endParaRPr>
          </a:p>
          <a:p>
            <a:pPr marL="457200" indent="-310680">
              <a:lnSpc>
                <a:spcPct val="115000"/>
              </a:lnSpc>
              <a:spcBef>
                <a:spcPts val="1199"/>
              </a:spcBef>
              <a:buClr>
                <a:srgbClr val="595959"/>
              </a:buClr>
              <a:buFont typeface="Lato"/>
              <a:buAutoNum type="arabicPeriod"/>
            </a:pPr>
            <a:r>
              <a:rPr b="1" lang="en-US" sz="1300" spc="-1" strike="noStrike">
                <a:solidFill>
                  <a:srgbClr val="595959"/>
                </a:solidFill>
                <a:latin typeface="Lato"/>
                <a:ea typeface="Lato"/>
              </a:rPr>
              <a:t>List1=[1]</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1" lang="en-US" sz="1300" spc="-1" strike="noStrike">
                <a:solidFill>
                  <a:srgbClr val="595959"/>
                </a:solidFill>
                <a:latin typeface="Lato"/>
                <a:ea typeface="Lato"/>
              </a:rPr>
              <a:t>print(“List before function call”, List1)</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1" lang="en-US" sz="1300" spc="-1" strike="noStrike">
                <a:solidFill>
                  <a:srgbClr val="595959"/>
                </a:solidFill>
                <a:latin typeface="Lato"/>
                <a:ea typeface="Lato"/>
              </a:rPr>
              <a:t>myFunc2(List1)</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1" lang="en-US" sz="1300" spc="-1" strike="noStrike">
                <a:solidFill>
                  <a:srgbClr val="595959"/>
                </a:solidFill>
                <a:latin typeface="Lato"/>
                <a:ea typeface="Lato"/>
              </a:rPr>
              <a:t>print(“List after function call”, List1)</a:t>
            </a:r>
            <a:endParaRPr b="0" lang="en-US" sz="1300" spc="-1" strike="noStrike">
              <a:solidFill>
                <a:srgbClr val="000000"/>
              </a:solidFill>
              <a:latin typeface="Arial"/>
            </a:endParaRPr>
          </a:p>
          <a:p>
            <a:pPr marL="914400">
              <a:lnSpc>
                <a:spcPct val="115000"/>
              </a:lnSpc>
              <a:spcBef>
                <a:spcPts val="1199"/>
              </a:spcBef>
            </a:pPr>
            <a:r>
              <a:rPr b="1" lang="en-US" sz="1300" spc="-1" strike="noStrike">
                <a:solidFill>
                  <a:srgbClr val="595959"/>
                </a:solidFill>
                <a:latin typeface="Lato"/>
                <a:ea typeface="Lato"/>
              </a:rPr>
              <a:t>	</a:t>
            </a:r>
            <a:r>
              <a:rPr b="1" lang="en-US" sz="1300" spc="-1" strike="noStrike">
                <a:solidFill>
                  <a:srgbClr val="595959"/>
                </a:solidFill>
                <a:latin typeface="Lato"/>
                <a:ea typeface="Lato"/>
              </a:rPr>
              <a:t>	</a:t>
            </a:r>
            <a:endParaRPr b="0" lang="en-US" sz="1300" spc="-1" strike="noStrike">
              <a:solidFill>
                <a:srgbClr val="000000"/>
              </a:solidFill>
              <a:latin typeface="Arial"/>
            </a:endParaRPr>
          </a:p>
          <a:p>
            <a:pPr>
              <a:lnSpc>
                <a:spcPct val="115000"/>
              </a:lnSpc>
              <a:spcBef>
                <a:spcPts val="1199"/>
              </a:spcBef>
              <a:spcAft>
                <a:spcPts val="1199"/>
              </a:spcAft>
            </a:pP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Google Shape;322;p48" descr=""/>
          <p:cNvPicPr/>
          <p:nvPr/>
        </p:nvPicPr>
        <p:blipFill>
          <a:blip r:embed="rId1"/>
          <a:stretch/>
        </p:blipFill>
        <p:spPr>
          <a:xfrm>
            <a:off x="689760" y="561960"/>
            <a:ext cx="7921800" cy="2098080"/>
          </a:xfrm>
          <a:prstGeom prst="rect">
            <a:avLst/>
          </a:prstGeom>
          <a:ln>
            <a:noFill/>
          </a:ln>
        </p:spPr>
      </p:pic>
      <p:pic>
        <p:nvPicPr>
          <p:cNvPr id="184" name="Google Shape;323;p48" descr=""/>
          <p:cNvPicPr/>
          <p:nvPr/>
        </p:nvPicPr>
        <p:blipFill>
          <a:blip r:embed="rId2"/>
          <a:stretch/>
        </p:blipFill>
        <p:spPr>
          <a:xfrm>
            <a:off x="689760" y="2965320"/>
            <a:ext cx="7842960" cy="217800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Google Shape;328;p49" descr=""/>
          <p:cNvPicPr/>
          <p:nvPr/>
        </p:nvPicPr>
        <p:blipFill>
          <a:blip r:embed="rId1"/>
          <a:stretch/>
        </p:blipFill>
        <p:spPr>
          <a:xfrm>
            <a:off x="152280" y="152280"/>
            <a:ext cx="8360640" cy="2647440"/>
          </a:xfrm>
          <a:prstGeom prst="rect">
            <a:avLst/>
          </a:prstGeom>
          <a:ln>
            <a:noFill/>
          </a:ln>
        </p:spPr>
      </p:pic>
      <p:pic>
        <p:nvPicPr>
          <p:cNvPr id="186" name="Google Shape;329;p49" descr=""/>
          <p:cNvPicPr/>
          <p:nvPr/>
        </p:nvPicPr>
        <p:blipFill>
          <a:blip r:embed="rId2"/>
          <a:stretch/>
        </p:blipFill>
        <p:spPr>
          <a:xfrm>
            <a:off x="152280" y="2896920"/>
            <a:ext cx="8219520" cy="214092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729360" y="1162800"/>
            <a:ext cx="7688520" cy="417744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Similarly if you make other changes  such as adding or deleting items from a passed list these will also get reflected back</a:t>
            </a:r>
            <a:endParaRPr b="0" lang="en-US" sz="1300" spc="-1" strike="noStrike">
              <a:solidFill>
                <a:srgbClr val="000000"/>
              </a:solidFill>
              <a:latin typeface="Arial"/>
            </a:endParaRPr>
          </a:p>
          <a:p>
            <a:pPr marL="457200">
              <a:lnSpc>
                <a:spcPct val="115000"/>
              </a:lnSpc>
              <a:spcBef>
                <a:spcPts val="1199"/>
              </a:spcBef>
            </a:pPr>
            <a:r>
              <a:rPr b="0" lang="en-US" sz="1300" spc="-1" strike="noStrike">
                <a:solidFill>
                  <a:srgbClr val="595959"/>
                </a:solidFill>
                <a:latin typeface="Lato"/>
                <a:ea typeface="Lato"/>
              </a:rPr>
              <a:t>Example code 3:</a:t>
            </a:r>
            <a:endParaRPr b="0" lang="en-US" sz="1300" spc="-1" strike="noStrike">
              <a:solidFill>
                <a:srgbClr val="000000"/>
              </a:solidFill>
              <a:latin typeface="Arial"/>
            </a:endParaRPr>
          </a:p>
          <a:p>
            <a:pPr marL="457200" indent="-310680">
              <a:lnSpc>
                <a:spcPct val="115000"/>
              </a:lnSpc>
              <a:spcBef>
                <a:spcPts val="1199"/>
              </a:spcBef>
              <a:buClr>
                <a:srgbClr val="595959"/>
              </a:buClr>
              <a:buFont typeface="Lato"/>
              <a:buAutoNum type="arabicPeriod"/>
            </a:pPr>
            <a:r>
              <a:rPr b="0" lang="en-US" sz="1300" spc="-1" strike="noStrike">
                <a:solidFill>
                  <a:srgbClr val="595959"/>
                </a:solidFill>
                <a:latin typeface="Lato"/>
                <a:ea typeface="Lato"/>
              </a:rPr>
              <a:t>def myFucn3(myList):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print(“Inside call function”)</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print(“recevied list”,myList)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myList.append(2)</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myList.extend([5,1])</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print(“List after adding an elements”,myList)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myList.remove(5)</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print(“list after all the changes inside function”, myList)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List1=[1]</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print(“List before function call”,List1)</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myFucn3(list1)</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print(“List after function call”,List1)</a:t>
            </a:r>
            <a:endParaRPr b="0" lang="en-US" sz="1300" spc="-1" strike="noStrike">
              <a:solidFill>
                <a:srgbClr val="000000"/>
              </a:solidFill>
              <a:latin typeface="Arial"/>
            </a:endParaRPr>
          </a:p>
          <a:p>
            <a:pPr marL="457200">
              <a:lnSpc>
                <a:spcPct val="115000"/>
              </a:lnSpc>
              <a:spcBef>
                <a:spcPts val="1199"/>
              </a:spcBef>
              <a:spcAft>
                <a:spcPts val="1199"/>
              </a:spcAft>
            </a:pP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Google Shape;339;p51" descr=""/>
          <p:cNvPicPr/>
          <p:nvPr/>
        </p:nvPicPr>
        <p:blipFill>
          <a:blip r:embed="rId1"/>
          <a:stretch/>
        </p:blipFill>
        <p:spPr>
          <a:xfrm>
            <a:off x="234000" y="605520"/>
            <a:ext cx="8321040" cy="1657080"/>
          </a:xfrm>
          <a:prstGeom prst="rect">
            <a:avLst/>
          </a:prstGeom>
          <a:ln>
            <a:noFill/>
          </a:ln>
        </p:spPr>
      </p:pic>
      <p:pic>
        <p:nvPicPr>
          <p:cNvPr id="189" name="Google Shape;340;p51" descr=""/>
          <p:cNvPicPr/>
          <p:nvPr/>
        </p:nvPicPr>
        <p:blipFill>
          <a:blip r:embed="rId2"/>
          <a:stretch/>
        </p:blipFill>
        <p:spPr>
          <a:xfrm>
            <a:off x="354600" y="2571840"/>
            <a:ext cx="8079480" cy="20379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727560" y="1375560"/>
            <a:ext cx="7688520" cy="3306240"/>
          </a:xfrm>
          <a:prstGeom prst="rect">
            <a:avLst/>
          </a:prstGeom>
          <a:noFill/>
          <a:ln>
            <a:noFill/>
          </a:ln>
        </p:spPr>
        <p:txBody>
          <a:bodyPr tIns="91440" bIns="91440">
            <a:normAutofit/>
          </a:bodyPr>
          <a:p>
            <a:pPr>
              <a:lnSpc>
                <a:spcPct val="115000"/>
              </a:lnSpc>
            </a:pPr>
            <a:r>
              <a:rPr b="0" lang="en-US" sz="1300" spc="-1" strike="noStrike">
                <a:solidFill>
                  <a:srgbClr val="595959"/>
                </a:solidFill>
                <a:latin typeface="Lato"/>
                <a:ea typeface="Lato"/>
              </a:rPr>
              <a:t>For instance, Mathematical function f(x) can be written in python as below</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def cal(x):                                           </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r=2*x**2</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r</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Where</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def mean a function definition.</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Identifier followed by def is the name of function i.e. cal</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Variables inside the parentheses is arguments(Values given to function) i.e. x</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Colon at the end of def line.</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Statement or functionality indented inside the function called body of function</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return statement returns the compute result</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Google Shape;345;p52" descr=""/>
          <p:cNvPicPr/>
          <p:nvPr/>
        </p:nvPicPr>
        <p:blipFill>
          <a:blip r:embed="rId1"/>
          <a:stretch/>
        </p:blipFill>
        <p:spPr>
          <a:xfrm>
            <a:off x="152280" y="152280"/>
            <a:ext cx="8518320" cy="2172600"/>
          </a:xfrm>
          <a:prstGeom prst="rect">
            <a:avLst/>
          </a:prstGeom>
          <a:ln>
            <a:noFill/>
          </a:ln>
        </p:spPr>
      </p:pic>
      <p:pic>
        <p:nvPicPr>
          <p:cNvPr id="191" name="Google Shape;346;p52" descr=""/>
          <p:cNvPicPr/>
          <p:nvPr/>
        </p:nvPicPr>
        <p:blipFill>
          <a:blip r:embed="rId2"/>
          <a:stretch/>
        </p:blipFill>
        <p:spPr>
          <a:xfrm>
            <a:off x="152280" y="2477880"/>
            <a:ext cx="8202960" cy="251280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Google Shape;351;p53" descr=""/>
          <p:cNvPicPr/>
          <p:nvPr/>
        </p:nvPicPr>
        <p:blipFill>
          <a:blip r:embed="rId1"/>
          <a:stretch/>
        </p:blipFill>
        <p:spPr>
          <a:xfrm>
            <a:off x="293040" y="290520"/>
            <a:ext cx="8557560" cy="451764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729360" y="1182600"/>
            <a:ext cx="7688520" cy="3803040"/>
          </a:xfrm>
          <a:prstGeom prst="rect">
            <a:avLst/>
          </a:prstGeom>
          <a:noFill/>
          <a:ln>
            <a:noFill/>
          </a:ln>
        </p:spPr>
        <p:txBody>
          <a:bodyPr tIns="91440" bIns="91440">
            <a:normAutofit/>
          </a:bodyPr>
          <a:p>
            <a:pPr>
              <a:lnSpc>
                <a:spcPct val="115000"/>
              </a:lnSpc>
            </a:pPr>
            <a:r>
              <a:rPr b="0" lang="en-US" sz="1300" spc="-1" strike="noStrike">
                <a:solidFill>
                  <a:srgbClr val="595959"/>
                </a:solidFill>
                <a:latin typeface="Lato"/>
                <a:ea typeface="Lato"/>
              </a:rPr>
              <a:t>Passing mutable Type value to a function but assigning parameter to a new value/Variable</a:t>
            </a:r>
            <a:endParaRPr b="0" lang="en-US" sz="1300" spc="-1" strike="noStrike">
              <a:solidFill>
                <a:srgbClr val="000000"/>
              </a:solidFill>
              <a:latin typeface="Arial"/>
            </a:endParaRPr>
          </a:p>
          <a:p>
            <a:pPr marL="457200" indent="-310680">
              <a:lnSpc>
                <a:spcPct val="115000"/>
              </a:lnSpc>
              <a:spcBef>
                <a:spcPts val="1199"/>
              </a:spcBef>
              <a:buClr>
                <a:srgbClr val="595959"/>
              </a:buClr>
              <a:buFont typeface="Lato"/>
              <a:buAutoNum type="arabicPeriod"/>
            </a:pPr>
            <a:r>
              <a:rPr b="0" lang="en-US" sz="1300" spc="-1" strike="noStrike">
                <a:solidFill>
                  <a:srgbClr val="595959"/>
                </a:solidFill>
                <a:latin typeface="Lato"/>
                <a:ea typeface="Lato"/>
              </a:rPr>
              <a:t>def  myFunc4(myList):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print(“Inside function”)</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print(“List received “,myList)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new=[3,5]</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1" lang="en-US" sz="1300" spc="-1" strike="noStrike">
                <a:solidFill>
                  <a:srgbClr val="595959"/>
                </a:solidFill>
                <a:highlight>
                  <a:srgbClr val="ffff00"/>
                </a:highlight>
                <a:latin typeface="Lato"/>
                <a:ea typeface="Lato"/>
              </a:rPr>
              <a:t>myList=new</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highlight>
                  <a:srgbClr val="ffff00"/>
                </a:highlight>
                <a:latin typeface="Lato"/>
                <a:ea typeface="Lato"/>
              </a:rPr>
              <a:t>  </a:t>
            </a:r>
            <a:r>
              <a:rPr b="0" lang="en-US" sz="1300" spc="-1" strike="noStrike">
                <a:solidFill>
                  <a:srgbClr val="595959"/>
                </a:solidFill>
                <a:highlight>
                  <a:srgbClr val="ffff00"/>
                </a:highlight>
                <a:latin typeface="Lato"/>
                <a:ea typeface="Lato"/>
              </a:rPr>
              <a:t>	</a:t>
            </a:r>
            <a:r>
              <a:rPr b="0" lang="en-US" sz="1300" spc="-1" strike="noStrike">
                <a:solidFill>
                  <a:srgbClr val="595959"/>
                </a:solidFill>
                <a:highlight>
                  <a:srgbClr val="ffff00"/>
                </a:highlight>
                <a:latin typeface="Lato"/>
                <a:ea typeface="Lato"/>
              </a:rPr>
              <a:t>myList.append(6)</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highlight>
                  <a:srgbClr val="ffff00"/>
                </a:highlight>
                <a:latin typeface="Lato"/>
                <a:ea typeface="Lato"/>
              </a:rPr>
              <a:t>  </a:t>
            </a:r>
            <a:r>
              <a:rPr b="0" lang="en-US" sz="1300" spc="-1" strike="noStrike">
                <a:solidFill>
                  <a:srgbClr val="595959"/>
                </a:solidFill>
                <a:highlight>
                  <a:srgbClr val="ffff00"/>
                </a:highlight>
                <a:latin typeface="Lato"/>
                <a:ea typeface="Lato"/>
              </a:rPr>
              <a:t>	</a:t>
            </a:r>
            <a:r>
              <a:rPr b="0" lang="en-US" sz="1300" spc="-1" strike="noStrike">
                <a:solidFill>
                  <a:srgbClr val="595959"/>
                </a:solidFill>
                <a:highlight>
                  <a:srgbClr val="ffff00"/>
                </a:highlight>
                <a:latin typeface="Lato"/>
                <a:ea typeface="Lato"/>
              </a:rPr>
              <a:t>print(“List change in function”,myList)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highlight>
                  <a:srgbClr val="ffff00"/>
                </a:highlight>
                <a:latin typeface="Lato"/>
                <a:ea typeface="Lato"/>
              </a:rPr>
              <a:t>  </a:t>
            </a:r>
            <a:r>
              <a:rPr b="0" lang="en-US" sz="1300" spc="-1" strike="noStrike">
                <a:solidFill>
                  <a:srgbClr val="595959"/>
                </a:solidFill>
                <a:highlight>
                  <a:srgbClr val="ffff00"/>
                </a:highlight>
                <a:latin typeface="Lato"/>
                <a:ea typeface="Lato"/>
              </a:rPr>
              <a:t>	</a:t>
            </a:r>
            <a:r>
              <a:rPr b="0" lang="en-US" sz="1300" spc="-1" strike="noStrike">
                <a:solidFill>
                  <a:srgbClr val="595959"/>
                </a:solidFill>
                <a:highlight>
                  <a:srgbClr val="ffff00"/>
                </a:highlight>
                <a:latin typeface="Lato"/>
                <a:ea typeface="Lato"/>
              </a:rPr>
              <a:t>return</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highlight>
                  <a:srgbClr val="ffff00"/>
                </a:highlight>
                <a:latin typeface="Lato"/>
                <a:ea typeface="Lato"/>
              </a:rPr>
              <a:t>List=[1,4]</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highlight>
                  <a:srgbClr val="ffff00"/>
                </a:highlight>
                <a:latin typeface="Lato"/>
                <a:ea typeface="Lato"/>
              </a:rPr>
              <a:t>print(“List before function call:”,List)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highlight>
                  <a:srgbClr val="ffff00"/>
                </a:highlight>
                <a:latin typeface="Lato"/>
                <a:ea typeface="Lato"/>
              </a:rPr>
              <a:t>myFunc4(List)</a:t>
            </a:r>
            <a:endParaRPr b="0" lang="en-US" sz="1300" spc="-1" strike="noStrike">
              <a:solidFill>
                <a:srgbClr val="000000"/>
              </a:solidFill>
              <a:latin typeface="Arial"/>
            </a:endParaRPr>
          </a:p>
          <a:p>
            <a:pPr marL="457200" indent="-310680">
              <a:lnSpc>
                <a:spcPct val="115000"/>
              </a:lnSpc>
              <a:buClr>
                <a:srgbClr val="595959"/>
              </a:buClr>
              <a:buFont typeface="Lato"/>
              <a:buAutoNum type="arabicPeriod"/>
            </a:pPr>
            <a:r>
              <a:rPr b="0" lang="en-US" sz="1300" spc="-1" strike="noStrike">
                <a:solidFill>
                  <a:srgbClr val="595959"/>
                </a:solidFill>
                <a:highlight>
                  <a:srgbClr val="ffff00"/>
                </a:highlight>
                <a:latin typeface="Lato"/>
                <a:ea typeface="Lato"/>
              </a:rPr>
              <a:t>print(“List after function call:”,List)</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Google Shape;361;p55" descr=""/>
          <p:cNvPicPr/>
          <p:nvPr/>
        </p:nvPicPr>
        <p:blipFill>
          <a:blip r:embed="rId1"/>
          <a:stretch/>
        </p:blipFill>
        <p:spPr>
          <a:xfrm>
            <a:off x="152280" y="152280"/>
            <a:ext cx="8538120" cy="2418840"/>
          </a:xfrm>
          <a:prstGeom prst="rect">
            <a:avLst/>
          </a:prstGeom>
          <a:ln>
            <a:noFill/>
          </a:ln>
        </p:spPr>
      </p:pic>
      <p:pic>
        <p:nvPicPr>
          <p:cNvPr id="195" name="Google Shape;362;p55" descr=""/>
          <p:cNvPicPr/>
          <p:nvPr/>
        </p:nvPicPr>
        <p:blipFill>
          <a:blip r:embed="rId2"/>
          <a:stretch/>
        </p:blipFill>
        <p:spPr>
          <a:xfrm>
            <a:off x="152280" y="2724120"/>
            <a:ext cx="8439480" cy="226656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Google Shape;367;p56" descr=""/>
          <p:cNvPicPr/>
          <p:nvPr/>
        </p:nvPicPr>
        <p:blipFill>
          <a:blip r:embed="rId1"/>
          <a:stretch/>
        </p:blipFill>
        <p:spPr>
          <a:xfrm>
            <a:off x="293040" y="271440"/>
            <a:ext cx="8557560" cy="460008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Google Shape;372;p57" descr=""/>
          <p:cNvPicPr/>
          <p:nvPr/>
        </p:nvPicPr>
        <p:blipFill>
          <a:blip r:embed="rId1"/>
          <a:stretch/>
        </p:blipFill>
        <p:spPr>
          <a:xfrm>
            <a:off x="361800" y="546480"/>
            <a:ext cx="8419680" cy="421920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630360" y="60660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Assignments</a:t>
            </a:r>
            <a:endParaRPr b="0" lang="en-US" sz="2600" spc="-1" strike="noStrike">
              <a:solidFill>
                <a:srgbClr val="000000"/>
              </a:solidFill>
              <a:latin typeface="Arial"/>
            </a:endParaRPr>
          </a:p>
        </p:txBody>
      </p:sp>
      <p:sp>
        <p:nvSpPr>
          <p:cNvPr id="199" name="TextShape 2"/>
          <p:cNvSpPr txBox="1"/>
          <p:nvPr/>
        </p:nvSpPr>
        <p:spPr>
          <a:xfrm>
            <a:off x="729360" y="1246320"/>
            <a:ext cx="7688520" cy="377820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What is the significance of having function in a program?</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What is the default return value for a  function that does not return any value?</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What is the output of below program?</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addEm(x,y,z):</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print(x+y+z)</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prod(x,y,z):</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x*y*z</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a = addEm(6,12,26)</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b=  prod(2,3,6)</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print(a,b)</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Which will cause error among below function header?</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def func(a=1,b)</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def func(a=1,b,c=2)</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def func(a=1,b=1,c=2))</a:t>
            </a:r>
            <a:endParaRPr b="0" lang="en-US" sz="1300" spc="-1" strike="noStrike">
              <a:solidFill>
                <a:srgbClr val="000000"/>
              </a:solidFill>
              <a:latin typeface="Arial"/>
            </a:endParaRPr>
          </a:p>
          <a:p>
            <a:pPr marL="914400">
              <a:lnSpc>
                <a:spcPct val="115000"/>
              </a:lnSpc>
            </a:pPr>
            <a:r>
              <a:rPr b="0" lang="en-US" sz="1300" spc="-1" strike="noStrike">
                <a:solidFill>
                  <a:srgbClr val="595959"/>
                </a:solidFill>
                <a:latin typeface="Lato"/>
                <a:ea typeface="Lato"/>
              </a:rPr>
              <a:t>def func(a=1,b=1,c=2,d)</a:t>
            </a:r>
            <a:endParaRPr b="0" lang="en-US" sz="1300" spc="-1" strike="noStrike">
              <a:solidFill>
                <a:srgbClr val="000000"/>
              </a:solidFill>
              <a:latin typeface="Arial"/>
            </a:endParaRPr>
          </a:p>
          <a:p>
            <a:pPr marL="914400">
              <a:lnSpc>
                <a:spcPct val="115000"/>
              </a:lnSpc>
            </a:pPr>
            <a:endParaRPr b="0" lang="en-US" sz="1300" spc="-1" strike="noStrike">
              <a:solidFill>
                <a:srgbClr val="000000"/>
              </a:solidFill>
              <a:latin typeface="Arial"/>
            </a:endParaRPr>
          </a:p>
          <a:p>
            <a:pPr marL="457200">
              <a:lnSpc>
                <a:spcPct val="115000"/>
              </a:lnSpc>
              <a:spcAft>
                <a:spcPts val="1199"/>
              </a:spcAft>
            </a:pP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729360" y="1206720"/>
            <a:ext cx="7688520" cy="3936600"/>
          </a:xfrm>
          <a:prstGeom prst="rect">
            <a:avLst/>
          </a:prstGeom>
          <a:noFill/>
          <a:ln>
            <a:noFill/>
          </a:ln>
        </p:spPr>
        <p:txBody>
          <a:bodyPr tIns="91440" bIns="91440">
            <a:normAutofit fontScale="85000"/>
          </a:bodyPr>
          <a:p>
            <a:pPr marL="457200" indent="-310680">
              <a:lnSpc>
                <a:spcPct val="115000"/>
              </a:lnSpc>
              <a:buClr>
                <a:srgbClr val="595959"/>
              </a:buClr>
              <a:buFont typeface="Lato"/>
              <a:buChar char="●"/>
            </a:pPr>
            <a:r>
              <a:rPr b="0" lang="en-US" sz="1300" spc="-1" strike="noStrike">
                <a:solidFill>
                  <a:srgbClr val="595959"/>
                </a:solidFill>
                <a:latin typeface="Lato"/>
                <a:ea typeface="Lato"/>
              </a:rPr>
              <a:t>What is the difference between Local variable and Global variable?</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Output of below program?</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increase(x):</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a=a+x</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a=20</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b=5</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increase(b)</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print(a)</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Name local, global variable in below program?</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i=”big names”</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p=200</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l=1</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def  play():</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m=l+10</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print(len(i)==0)</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m</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r=play()</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print(r)</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729360" y="1325520"/>
            <a:ext cx="7688520" cy="3679200"/>
          </a:xfrm>
          <a:prstGeom prst="rect">
            <a:avLst/>
          </a:prstGeom>
          <a:noFill/>
          <a:ln>
            <a:noFill/>
          </a:ln>
        </p:spPr>
        <p:txBody>
          <a:bodyPr tIns="91440" bIns="91440">
            <a:normAutofit/>
          </a:bodyPr>
          <a:p>
            <a:pPr marL="457200" indent="-310680">
              <a:lnSpc>
                <a:spcPct val="115000"/>
              </a:lnSpc>
              <a:buClr>
                <a:srgbClr val="595959"/>
              </a:buClr>
              <a:buFont typeface="Lato"/>
              <a:buChar char="●"/>
            </a:pPr>
            <a:r>
              <a:rPr b="0" lang="en-US" sz="1300" spc="-1" strike="noStrike">
                <a:solidFill>
                  <a:srgbClr val="595959"/>
                </a:solidFill>
                <a:latin typeface="Lato"/>
                <a:ea typeface="Lato"/>
              </a:rPr>
              <a:t>Output of below program</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a=1</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fun():</a:t>
            </a:r>
            <a:endParaRPr b="0" lang="en-US" sz="1300" spc="-1" strike="noStrike">
              <a:solidFill>
                <a:srgbClr val="000000"/>
              </a:solidFill>
              <a:latin typeface="Arial"/>
            </a:endParaRPr>
          </a:p>
          <a:p>
            <a:pPr marL="457200" indent="457200">
              <a:lnSpc>
                <a:spcPct val="115000"/>
              </a:lnSpc>
            </a:pPr>
            <a:r>
              <a:rPr b="0" lang="en-US" sz="1300" spc="-1" strike="noStrike">
                <a:solidFill>
                  <a:srgbClr val="595959"/>
                </a:solidFill>
                <a:latin typeface="Lato"/>
                <a:ea typeface="Lato"/>
              </a:rPr>
              <a:t>a=10</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print(a) </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Write function that receives an decimal number and convert number to binary, ocatal, hex decimal number</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What are arguments and Parameter?</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What is default and keyword arguments?</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Difference between fruitful and non-fruitful function?</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What is difference between global and local variable</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Write a function takes amount in dollar and convert to rupees?</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Write a function that receives two strings as arguments and check strings are of same length or not</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727560" y="61740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calling /Inworking/using a function</a:t>
            </a:r>
            <a:endParaRPr b="0" lang="en-US" sz="2600" spc="-1" strike="noStrike">
              <a:solidFill>
                <a:srgbClr val="000000"/>
              </a:solidFill>
              <a:latin typeface="Arial"/>
            </a:endParaRPr>
          </a:p>
        </p:txBody>
      </p:sp>
      <p:sp>
        <p:nvSpPr>
          <p:cNvPr id="95" name="TextShape 2"/>
          <p:cNvSpPr txBox="1"/>
          <p:nvPr/>
        </p:nvSpPr>
        <p:spPr>
          <a:xfrm>
            <a:off x="729360" y="1383480"/>
            <a:ext cx="7688520" cy="3506760"/>
          </a:xfrm>
          <a:prstGeom prst="rect">
            <a:avLst/>
          </a:prstGeom>
          <a:noFill/>
          <a:ln>
            <a:noFill/>
          </a:ln>
        </p:spPr>
        <p:txBody>
          <a:bodyPr tIns="91440" bIns="91440">
            <a:normAutofit/>
          </a:bodyPr>
          <a:p>
            <a:pPr>
              <a:lnSpc>
                <a:spcPct val="115000"/>
              </a:lnSpc>
            </a:pPr>
            <a:r>
              <a:rPr b="0" lang="en-US" sz="1300" spc="-1" strike="noStrike">
                <a:solidFill>
                  <a:srgbClr val="595959"/>
                </a:solidFill>
                <a:latin typeface="Lato"/>
                <a:ea typeface="Lato"/>
              </a:rPr>
              <a:t>syntax:function-name(value to be passed to argument)</a:t>
            </a:r>
            <a:endParaRPr b="0" lang="en-US" sz="1300" spc="-1" strike="noStrike">
              <a:solidFill>
                <a:srgbClr val="000000"/>
              </a:solidFill>
              <a:latin typeface="Arial"/>
            </a:endParaRPr>
          </a:p>
          <a:p>
            <a:pPr>
              <a:lnSpc>
                <a:spcPct val="115000"/>
              </a:lnSpc>
              <a:spcBef>
                <a:spcPts val="1199"/>
              </a:spcBef>
            </a:pPr>
            <a:r>
              <a:rPr b="0" lang="en-US" sz="1300" spc="-1" strike="noStrike">
                <a:solidFill>
                  <a:srgbClr val="595959"/>
                </a:solidFill>
                <a:latin typeface="Lato"/>
                <a:ea typeface="Lato"/>
              </a:rPr>
              <a:t>def cal(x):                                           </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r=2*x**2</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r</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a=int(input(“Enter the number: “))</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print(cal(a))</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Or </a:t>
            </a:r>
            <a:endParaRPr b="0" lang="en-US" sz="1300" spc="-1" strike="noStrike">
              <a:solidFill>
                <a:srgbClr val="000000"/>
              </a:solidFill>
              <a:latin typeface="Arial"/>
            </a:endParaRPr>
          </a:p>
          <a:p>
            <a:pPr>
              <a:lnSpc>
                <a:spcPct val="115000"/>
              </a:lnSpc>
            </a:pP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def cal(x):                                           </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r=2*x**2</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r</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a=int(input(“Enter the number: “))</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result=cal(a)</a:t>
            </a:r>
            <a:endParaRPr b="0" lang="en-US" sz="1300" spc="-1" strike="noStrike">
              <a:solidFill>
                <a:srgbClr val="000000"/>
              </a:solidFill>
              <a:latin typeface="Arial"/>
            </a:endParaRPr>
          </a:p>
          <a:p>
            <a:pPr>
              <a:lnSpc>
                <a:spcPct val="115000"/>
              </a:lnSpc>
            </a:pPr>
            <a:r>
              <a:rPr b="0" lang="en-US" sz="1300" spc="-1" strike="noStrike">
                <a:solidFill>
                  <a:srgbClr val="595959"/>
                </a:solidFill>
                <a:latin typeface="Lato"/>
                <a:ea typeface="Lato"/>
              </a:rPr>
              <a:t>print(result)</a:t>
            </a:r>
            <a:endParaRPr b="0" lang="en-US" sz="1300" spc="-1" strike="noStrike">
              <a:solidFill>
                <a:srgbClr val="000000"/>
              </a:solidFill>
              <a:latin typeface="Arial"/>
            </a:endParaRPr>
          </a:p>
          <a:p>
            <a:pPr>
              <a:lnSpc>
                <a:spcPct val="115000"/>
              </a:lnSpc>
              <a:spcAft>
                <a:spcPts val="1199"/>
              </a:spcAft>
            </a:pP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729360" y="55872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Python function types</a:t>
            </a:r>
            <a:endParaRPr b="0" lang="en-US" sz="2600" spc="-1" strike="noStrike">
              <a:solidFill>
                <a:srgbClr val="000000"/>
              </a:solidFill>
              <a:latin typeface="Arial"/>
            </a:endParaRPr>
          </a:p>
        </p:txBody>
      </p:sp>
      <p:sp>
        <p:nvSpPr>
          <p:cNvPr id="97" name="TextShape 2"/>
          <p:cNvSpPr txBox="1"/>
          <p:nvPr/>
        </p:nvSpPr>
        <p:spPr>
          <a:xfrm>
            <a:off x="727560" y="1406880"/>
            <a:ext cx="7688520" cy="2882520"/>
          </a:xfrm>
          <a:prstGeom prst="rect">
            <a:avLst/>
          </a:prstGeom>
          <a:noFill/>
          <a:ln>
            <a:noFill/>
          </a:ln>
        </p:spPr>
        <p:txBody>
          <a:bodyPr tIns="91440" bIns="91440">
            <a:normAutofit/>
          </a:bodyPr>
          <a:p>
            <a:pPr marL="457200" indent="-310680">
              <a:lnSpc>
                <a:spcPct val="115000"/>
              </a:lnSpc>
              <a:buClr>
                <a:srgbClr val="595959"/>
              </a:buClr>
              <a:buFont typeface="Lato"/>
              <a:buChar char="●"/>
            </a:pPr>
            <a:r>
              <a:rPr b="1" lang="en-US" sz="1300" spc="-1" strike="noStrike">
                <a:solidFill>
                  <a:srgbClr val="595959"/>
                </a:solidFill>
                <a:latin typeface="Lato"/>
                <a:ea typeface="Lato"/>
              </a:rPr>
              <a:t>Built-in function: </a:t>
            </a:r>
            <a:r>
              <a:rPr b="0" lang="en-US" sz="1300" spc="-1" strike="noStrike">
                <a:solidFill>
                  <a:srgbClr val="595959"/>
                </a:solidFill>
                <a:latin typeface="Lato"/>
                <a:ea typeface="Lato"/>
              </a:rPr>
              <a:t>These are the pre-defined functions and are always available to use.</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Example:len(),print(),type()</a:t>
            </a:r>
            <a:endParaRPr b="0" lang="en-US" sz="1300" spc="-1" strike="noStrike">
              <a:solidFill>
                <a:srgbClr val="000000"/>
              </a:solidFill>
              <a:latin typeface="Arial"/>
            </a:endParaRPr>
          </a:p>
          <a:p>
            <a:pPr marL="457200" indent="-310680">
              <a:lnSpc>
                <a:spcPct val="115000"/>
              </a:lnSpc>
              <a:buClr>
                <a:srgbClr val="595959"/>
              </a:buClr>
              <a:buFont typeface="Lato"/>
              <a:buChar char="●"/>
            </a:pPr>
            <a:r>
              <a:rPr b="1" lang="en-US" sz="1300" spc="-1" strike="noStrike">
                <a:solidFill>
                  <a:srgbClr val="595959"/>
                </a:solidFill>
                <a:latin typeface="Lato"/>
                <a:ea typeface="Lato"/>
              </a:rPr>
              <a:t>Function defined in modules:</a:t>
            </a:r>
            <a:r>
              <a:rPr b="0" lang="en-US" sz="1300" spc="-1" strike="noStrike">
                <a:solidFill>
                  <a:srgbClr val="595959"/>
                </a:solidFill>
                <a:latin typeface="Lato"/>
                <a:ea typeface="Lato"/>
              </a:rPr>
              <a:t> These function are pre-defined in particular modules and can only be used when corresponding module is imported. For example: for using sin() function  we have to import math module(import math)</a:t>
            </a:r>
            <a:endParaRPr b="0" lang="en-US" sz="1300" spc="-1" strike="noStrike">
              <a:solidFill>
                <a:srgbClr val="000000"/>
              </a:solidFill>
              <a:latin typeface="Arial"/>
            </a:endParaRPr>
          </a:p>
          <a:p>
            <a:pPr marL="457200" indent="-310680">
              <a:lnSpc>
                <a:spcPct val="115000"/>
              </a:lnSpc>
              <a:buClr>
                <a:srgbClr val="595959"/>
              </a:buClr>
              <a:buFont typeface="Lato"/>
              <a:buChar char="●"/>
            </a:pPr>
            <a:r>
              <a:rPr b="1" lang="en-US" sz="1300" spc="-1" strike="noStrike">
                <a:solidFill>
                  <a:srgbClr val="595959"/>
                </a:solidFill>
                <a:latin typeface="Lato"/>
                <a:ea typeface="Lato"/>
              </a:rPr>
              <a:t>User defined functions:</a:t>
            </a:r>
            <a:r>
              <a:rPr b="0" lang="en-US" sz="1300" spc="-1" strike="noStrike">
                <a:solidFill>
                  <a:srgbClr val="595959"/>
                </a:solidFill>
                <a:latin typeface="Lato"/>
                <a:ea typeface="Lato"/>
              </a:rPr>
              <a:t> These are defined by the programmer.</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729360" y="63684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Defining function in python</a:t>
            </a:r>
            <a:endParaRPr b="0" lang="en-US" sz="2600" spc="-1" strike="noStrike">
              <a:solidFill>
                <a:srgbClr val="000000"/>
              </a:solidFill>
              <a:latin typeface="Arial"/>
            </a:endParaRPr>
          </a:p>
        </p:txBody>
      </p:sp>
      <p:sp>
        <p:nvSpPr>
          <p:cNvPr id="99" name="TextShape 2"/>
          <p:cNvSpPr txBox="1"/>
          <p:nvPr/>
        </p:nvSpPr>
        <p:spPr>
          <a:xfrm>
            <a:off x="729360" y="1285920"/>
            <a:ext cx="7688520" cy="3857400"/>
          </a:xfrm>
          <a:prstGeom prst="rect">
            <a:avLst/>
          </a:prstGeom>
          <a:noFill/>
          <a:ln>
            <a:noFill/>
          </a:ln>
        </p:spPr>
        <p:txBody>
          <a:bodyPr tIns="91440" bIns="91440">
            <a:normAutofit fontScale="91000"/>
          </a:bodyPr>
          <a:p>
            <a:pPr marL="457200" indent="-310680">
              <a:lnSpc>
                <a:spcPct val="115000"/>
              </a:lnSpc>
              <a:buClr>
                <a:srgbClr val="595959"/>
              </a:buClr>
              <a:buFont typeface="Lato"/>
              <a:buChar char="●"/>
            </a:pPr>
            <a:r>
              <a:rPr b="0" lang="en-US" sz="1300" spc="-1" strike="noStrike">
                <a:solidFill>
                  <a:srgbClr val="595959"/>
                </a:solidFill>
                <a:latin typeface="Lato"/>
                <a:ea typeface="Lato"/>
              </a:rPr>
              <a:t>As you know now that we write program to do certain things. Function can be thought as key-doer within a program. A function once defined can be invoked as many times as needed by using its name.</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A function can be defined as below</a:t>
            </a:r>
            <a:endParaRPr b="0" lang="en-US" sz="1300" spc="-1" strike="noStrike">
              <a:solidFill>
                <a:srgbClr val="000000"/>
              </a:solidFill>
              <a:latin typeface="Arial"/>
            </a:endParaRPr>
          </a:p>
          <a:p>
            <a:pPr marL="457200">
              <a:lnSpc>
                <a:spcPct val="115000"/>
              </a:lnSpc>
              <a:spcBef>
                <a:spcPts val="1199"/>
              </a:spcBef>
            </a:pPr>
            <a:r>
              <a:rPr b="0" lang="en-US" sz="1300" spc="-1" strike="noStrike">
                <a:solidFill>
                  <a:srgbClr val="595959"/>
                </a:solidFill>
                <a:latin typeface="Lato"/>
                <a:ea typeface="Lato"/>
              </a:rPr>
              <a:t>def  function_name(parameters):</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 ” ”function doc string” ” ”]</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Statement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Statement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Example:</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sum(x,y):</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s=x+y</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return s</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Or</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greet():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	</a:t>
            </a:r>
            <a:r>
              <a:rPr b="0" lang="en-US" sz="1300" spc="-1" strike="noStrike">
                <a:solidFill>
                  <a:srgbClr val="595959"/>
                </a:solidFill>
                <a:latin typeface="Lato"/>
                <a:ea typeface="Lato"/>
              </a:rPr>
              <a:t>print(“Good Morning”)</a:t>
            </a:r>
            <a:endParaRPr b="0" lang="en-US" sz="1300" spc="-1" strike="noStrike">
              <a:solidFill>
                <a:srgbClr val="000000"/>
              </a:solidFill>
              <a:latin typeface="Arial"/>
            </a:endParaRPr>
          </a:p>
          <a:p>
            <a:pPr marL="457200" indent="457200">
              <a:lnSpc>
                <a:spcPct val="115000"/>
              </a:lnSpc>
            </a:pPr>
            <a:r>
              <a:rPr b="0" lang="en-US" sz="1300" spc="-1" strike="noStrike">
                <a:solidFill>
                  <a:srgbClr val="595959"/>
                </a:solidFill>
                <a:latin typeface="Lato"/>
                <a:ea typeface="Lato"/>
              </a:rPr>
              <a:t> </a:t>
            </a:r>
            <a:endParaRPr b="0" lang="en-US" sz="1300" spc="-1" strike="noStrike">
              <a:solidFill>
                <a:srgbClr val="000000"/>
              </a:solidFill>
              <a:latin typeface="Arial"/>
            </a:endParaRPr>
          </a:p>
          <a:p>
            <a:pPr marL="457200">
              <a:lnSpc>
                <a:spcPct val="115000"/>
              </a:lnSpc>
            </a:pP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 name="Google Shape;127;p20" descr=""/>
          <p:cNvPicPr/>
          <p:nvPr/>
        </p:nvPicPr>
        <p:blipFill>
          <a:blip r:embed="rId1"/>
          <a:stretch/>
        </p:blipFill>
        <p:spPr>
          <a:xfrm>
            <a:off x="857160" y="272880"/>
            <a:ext cx="6760080" cy="2512800"/>
          </a:xfrm>
          <a:prstGeom prst="rect">
            <a:avLst/>
          </a:prstGeom>
          <a:ln>
            <a:noFill/>
          </a:ln>
        </p:spPr>
      </p:pic>
      <p:pic>
        <p:nvPicPr>
          <p:cNvPr id="101" name="Google Shape;128;p20" descr=""/>
          <p:cNvPicPr/>
          <p:nvPr/>
        </p:nvPicPr>
        <p:blipFill>
          <a:blip r:embed="rId2"/>
          <a:stretch/>
        </p:blipFill>
        <p:spPr>
          <a:xfrm>
            <a:off x="1013040" y="2903040"/>
            <a:ext cx="6760080" cy="21074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729360" y="558720"/>
            <a:ext cx="7688520" cy="534960"/>
          </a:xfrm>
          <a:prstGeom prst="rect">
            <a:avLst/>
          </a:prstGeom>
          <a:noFill/>
          <a:ln>
            <a:noFill/>
          </a:ln>
        </p:spPr>
        <p:txBody>
          <a:bodyPr tIns="91440" bIns="91440">
            <a:normAutofit fontScale="86000"/>
          </a:bodyPr>
          <a:p>
            <a:pPr>
              <a:lnSpc>
                <a:spcPct val="100000"/>
              </a:lnSpc>
            </a:pPr>
            <a:r>
              <a:rPr b="1" lang="en-US" sz="2600" spc="-1" strike="noStrike">
                <a:solidFill>
                  <a:srgbClr val="1a1a1a"/>
                </a:solidFill>
                <a:latin typeface="Raleway"/>
                <a:ea typeface="Raleway"/>
              </a:rPr>
              <a:t>Structure of a Python Program</a:t>
            </a:r>
            <a:endParaRPr b="0" lang="en-US" sz="2600" spc="-1" strike="noStrike">
              <a:solidFill>
                <a:srgbClr val="000000"/>
              </a:solidFill>
              <a:latin typeface="Arial"/>
            </a:endParaRPr>
          </a:p>
        </p:txBody>
      </p:sp>
      <p:sp>
        <p:nvSpPr>
          <p:cNvPr id="103" name="TextShape 2"/>
          <p:cNvSpPr txBox="1"/>
          <p:nvPr/>
        </p:nvSpPr>
        <p:spPr>
          <a:xfrm>
            <a:off x="729360" y="1344240"/>
            <a:ext cx="7688520" cy="3798720"/>
          </a:xfrm>
          <a:prstGeom prst="rect">
            <a:avLst/>
          </a:prstGeom>
          <a:noFill/>
          <a:ln>
            <a:noFill/>
          </a:ln>
        </p:spPr>
        <p:txBody>
          <a:bodyPr tIns="91440" bIns="91440">
            <a:normAutofit fontScale="87000"/>
          </a:bodyPr>
          <a:p>
            <a:pPr marL="457200" indent="-310680">
              <a:lnSpc>
                <a:spcPct val="115000"/>
              </a:lnSpc>
              <a:buClr>
                <a:srgbClr val="595959"/>
              </a:buClr>
              <a:buFont typeface="Lato"/>
              <a:buChar char="●"/>
            </a:pPr>
            <a:r>
              <a:rPr b="0" lang="en-US" sz="1300" spc="-1" strike="noStrike">
                <a:solidFill>
                  <a:srgbClr val="595959"/>
                </a:solidFill>
                <a:latin typeface="Lato"/>
                <a:ea typeface="Lato"/>
              </a:rPr>
              <a:t>In python program, Generally all the function definitions are given at the top followed by the statements which not part of functions(top-level statements).</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The python interpreter starts the execution of a program/script from top-level statements </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The top level statements are part of the main program. Internal python gives a special name to top-level statements as __main__</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Structure:</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function1:</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function2:</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def function3:</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#top level statement</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Statement1</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Statement2</a:t>
            </a:r>
            <a:endParaRPr b="0" lang="en-US" sz="1300" spc="-1" strike="noStrike">
              <a:solidFill>
                <a:srgbClr val="000000"/>
              </a:solidFill>
              <a:latin typeface="Arial"/>
            </a:endParaRPr>
          </a:p>
          <a:p>
            <a:pPr marL="457200" indent="-310680">
              <a:lnSpc>
                <a:spcPct val="115000"/>
              </a:lnSpc>
              <a:buClr>
                <a:srgbClr val="595959"/>
              </a:buClr>
              <a:buFont typeface="Lato"/>
              <a:buChar char="●"/>
            </a:pPr>
            <a:r>
              <a:rPr b="0" lang="en-US" sz="1300" spc="-1" strike="noStrike">
                <a:solidFill>
                  <a:srgbClr val="595959"/>
                </a:solidFill>
                <a:latin typeface="Lato"/>
                <a:ea typeface="Lato"/>
              </a:rPr>
              <a:t>Python stores name in a built-in variable called __name__.</a:t>
            </a:r>
            <a:endParaRPr b="0" lang="en-US" sz="1300" spc="-1" strike="noStrike">
              <a:solidFill>
                <a:srgbClr val="000000"/>
              </a:solidFill>
              <a:latin typeface="Arial"/>
            </a:endParaRPr>
          </a:p>
          <a:p>
            <a:pPr marL="457200">
              <a:lnSpc>
                <a:spcPct val="115000"/>
              </a:lnSpc>
            </a:pPr>
            <a:r>
              <a:rPr b="0" lang="en-US" sz="1300" spc="-1" strike="noStrike">
                <a:solidFill>
                  <a:srgbClr val="595959"/>
                </a:solidFill>
                <a:latin typeface="Lato"/>
                <a:ea typeface="Lato"/>
              </a:rPr>
              <a:t>prin(__name__)</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LibreOffice/6.3.6.2$Linux_X86_64 LibreOffice_project/30$Build-2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2021-06-23T14:14:40Z</dcterms:modified>
  <cp:revision>2</cp:revision>
  <dc:subject/>
  <dc:title/>
</cp:coreProperties>
</file>